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2">
  <p:sldMasterIdLst>
    <p:sldMasterId id="2147483648" r:id="rId1"/>
  </p:sldMasterIdLst>
  <p:notesMasterIdLst>
    <p:notesMasterId r:id="rId19"/>
  </p:notesMasterIdLst>
  <p:sldIdLst>
    <p:sldId id="256" r:id="rId2"/>
    <p:sldId id="318" r:id="rId3"/>
    <p:sldId id="323" r:id="rId4"/>
    <p:sldId id="278" r:id="rId5"/>
    <p:sldId id="265" r:id="rId6"/>
    <p:sldId id="325" r:id="rId7"/>
    <p:sldId id="279" r:id="rId8"/>
    <p:sldId id="266" r:id="rId9"/>
    <p:sldId id="267" r:id="rId10"/>
    <p:sldId id="319" r:id="rId11"/>
    <p:sldId id="324" r:id="rId12"/>
    <p:sldId id="326" r:id="rId13"/>
    <p:sldId id="317" r:id="rId14"/>
    <p:sldId id="304" r:id="rId15"/>
    <p:sldId id="315" r:id="rId16"/>
    <p:sldId id="276" r:id="rId17"/>
    <p:sldId id="31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BD57"/>
    <a:srgbClr val="EAF2CA"/>
    <a:srgbClr val="CEE084"/>
    <a:srgbClr val="FF3399"/>
    <a:srgbClr val="FFCC66"/>
    <a:srgbClr val="CC3399"/>
    <a:srgbClr val="FF5050"/>
    <a:srgbClr val="B05800"/>
    <a:srgbClr val="B8FF71"/>
    <a:srgbClr val="B4F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1"/>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5.4526052680675605E-2"/>
          <c:y val="4.1607273797305562E-2"/>
          <c:w val="0.89094789463864876"/>
          <c:h val="0.77143846799456517"/>
        </c:manualLayout>
      </c:layout>
      <c:lineChart>
        <c:grouping val="standard"/>
        <c:varyColors val="1"/>
        <c:ser>
          <c:idx val="0"/>
          <c:order val="0"/>
          <c:tx>
            <c:strRef>
              <c:f>Feuil1!$B$1</c:f>
              <c:strCache>
                <c:ptCount val="1"/>
                <c:pt idx="0">
                  <c:v>MPR3</c:v>
                </c:pt>
              </c:strCache>
            </c:strRef>
          </c:tx>
          <c:spPr>
            <a:ln w="31750">
              <a:solidFill>
                <a:schemeClr val="accent3"/>
              </a:solidFill>
            </a:ln>
          </c:spPr>
          <c:marker>
            <c:symbol val="circle"/>
            <c:size val="6"/>
            <c:spPr>
              <a:solidFill>
                <a:schemeClr val="accent3"/>
              </a:solidFill>
              <a:ln>
                <a:solidFill>
                  <a:schemeClr val="accent3"/>
                </a:solidFill>
              </a:ln>
            </c:spPr>
          </c:marker>
          <c:dLbls>
            <c:dLbl>
              <c:idx val="0"/>
              <c:layout>
                <c:manualLayout>
                  <c:x val="-0.19754550798219261"/>
                  <c:y val="-7.7928607040891912E-2"/>
                </c:manualLayout>
              </c:layout>
              <c:tx>
                <c:rich>
                  <a:bodyPr/>
                  <a:lstStyle/>
                  <a:p>
                    <a:fld id="{CF5BC4BC-CB82-4E9C-8702-2152C4023F11}" type="VALUE">
                      <a:rPr lang="en-US" smtClean="0"/>
                      <a:pPr/>
                      <a:t>[VALEUR]</a:t>
                    </a:fld>
                    <a:r>
                      <a:rPr lang="en-US" dirty="0"/>
                      <a:t>%</a:t>
                    </a:r>
                  </a:p>
                  <a:p>
                    <a:r>
                      <a:rPr lang="en-US" sz="1050" b="0" dirty="0"/>
                      <a:t>n=125</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145-4360-A99F-F6EBEBBBDEF0}"/>
                </c:ext>
              </c:extLst>
            </c:dLbl>
            <c:dLbl>
              <c:idx val="1"/>
              <c:layout>
                <c:manualLayout>
                  <c:x val="1.0644874980386923E-2"/>
                  <c:y val="5.0675693787143504E-2"/>
                </c:manualLayout>
              </c:layout>
              <c:tx>
                <c:rich>
                  <a:bodyPr/>
                  <a:lstStyle/>
                  <a:p>
                    <a:fld id="{6F7B25A4-CE28-4FED-BE84-D45647FF6DE3}" type="VALUE">
                      <a:rPr lang="en-US" smtClean="0"/>
                      <a:pPr/>
                      <a:t>[VALEUR]</a:t>
                    </a:fld>
                    <a:r>
                      <a:rPr lang="en-US" dirty="0"/>
                      <a:t>%</a:t>
                    </a:r>
                  </a:p>
                  <a:p>
                    <a:r>
                      <a:rPr lang="en-US" sz="1000" b="0" dirty="0"/>
                      <a:t>n=122</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145-4360-A99F-F6EBEBBBDEF0}"/>
                </c:ext>
              </c:extLst>
            </c:dLbl>
            <c:spPr>
              <a:noFill/>
              <a:ln>
                <a:noFill/>
              </a:ln>
              <a:effectLst/>
            </c:spPr>
            <c:txPr>
              <a:bodyPr wrap="square" lIns="38100" tIns="19050" rIns="38100" bIns="19050" anchor="ctr">
                <a:spAutoFit/>
              </a:bodyPr>
              <a:lstStyle/>
              <a:p>
                <a:pPr>
                  <a:defRPr sz="1100" b="1">
                    <a:solidFill>
                      <a:schemeClr val="accent3">
                        <a:lumMod val="50000"/>
                      </a:schemeClr>
                    </a:solidFill>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Feuil1!$A$2:$A$3</c:f>
              <c:strCache>
                <c:ptCount val="2"/>
                <c:pt idx="0">
                  <c:v>MPR plafonné moyen &lt; 80%</c:v>
                </c:pt>
                <c:pt idx="1">
                  <c:v>MPR plafonné moyen ≥ 80%</c:v>
                </c:pt>
              </c:strCache>
            </c:strRef>
          </c:cat>
          <c:val>
            <c:numRef>
              <c:f>Feuil1!$B$2:$B$3</c:f>
              <c:numCache>
                <c:formatCode>General</c:formatCode>
                <c:ptCount val="2"/>
                <c:pt idx="0">
                  <c:v>50.6</c:v>
                </c:pt>
                <c:pt idx="1">
                  <c:v>49.4</c:v>
                </c:pt>
              </c:numCache>
            </c:numRef>
          </c:val>
          <c:smooth val="1"/>
          <c:extLst>
            <c:ext xmlns:c16="http://schemas.microsoft.com/office/drawing/2014/chart" uri="{C3380CC4-5D6E-409C-BE32-E72D297353CC}">
              <c16:uniqueId val="{00000002-5145-4360-A99F-F6EBEBBBDEF0}"/>
            </c:ext>
          </c:extLst>
        </c:ser>
        <c:ser>
          <c:idx val="1"/>
          <c:order val="1"/>
          <c:tx>
            <c:strRef>
              <c:f>Feuil1!$C$1</c:f>
              <c:strCache>
                <c:ptCount val="1"/>
                <c:pt idx="0">
                  <c:v>MPR6</c:v>
                </c:pt>
              </c:strCache>
            </c:strRef>
          </c:tx>
          <c:spPr>
            <a:ln w="34925">
              <a:solidFill>
                <a:srgbClr val="0066CC"/>
              </a:solidFill>
            </a:ln>
          </c:spPr>
          <c:marker>
            <c:symbol val="diamond"/>
            <c:size val="6"/>
            <c:spPr>
              <a:solidFill>
                <a:srgbClr val="0066CC"/>
              </a:solidFill>
              <a:ln>
                <a:solidFill>
                  <a:srgbClr val="0066CC"/>
                </a:solidFill>
              </a:ln>
            </c:spPr>
          </c:marker>
          <c:dLbls>
            <c:dLbl>
              <c:idx val="0"/>
              <c:layout>
                <c:manualLayout>
                  <c:x val="-0.20250242186225403"/>
                  <c:y val="6.2023132095499561E-2"/>
                </c:manualLayout>
              </c:layout>
              <c:tx>
                <c:rich>
                  <a:bodyPr/>
                  <a:lstStyle/>
                  <a:p>
                    <a:fld id="{7391FA63-19F4-48A7-A328-FB360BD84532}" type="VALUE">
                      <a:rPr lang="en-US" smtClean="0"/>
                      <a:pPr/>
                      <a:t>[VALEUR]</a:t>
                    </a:fld>
                    <a:r>
                      <a:rPr lang="en-US" dirty="0"/>
                      <a:t>%</a:t>
                    </a:r>
                  </a:p>
                  <a:p>
                    <a:r>
                      <a:rPr lang="en-US" b="0" dirty="0"/>
                      <a:t>n=91</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145-4360-A99F-F6EBEBBBDEF0}"/>
                </c:ext>
              </c:extLst>
            </c:dLbl>
            <c:dLbl>
              <c:idx val="1"/>
              <c:layout>
                <c:manualLayout>
                  <c:x val="1.5601788860448433E-2"/>
                  <c:y val="-7.7928607040891884E-2"/>
                </c:manualLayout>
              </c:layout>
              <c:tx>
                <c:rich>
                  <a:bodyPr/>
                  <a:lstStyle/>
                  <a:p>
                    <a:fld id="{DF8E7644-44AB-4A88-8042-7344963DEDAB}" type="VALUE">
                      <a:rPr lang="en-US" smtClean="0"/>
                      <a:pPr/>
                      <a:t>[VALEUR]</a:t>
                    </a:fld>
                    <a:r>
                      <a:rPr lang="en-US" dirty="0"/>
                      <a:t>%</a:t>
                    </a:r>
                  </a:p>
                  <a:p>
                    <a:r>
                      <a:rPr lang="en-US" b="0" dirty="0"/>
                      <a:t>n=110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145-4360-A99F-F6EBEBBBDEF0}"/>
                </c:ext>
              </c:extLst>
            </c:dLbl>
            <c:spPr>
              <a:noFill/>
              <a:ln>
                <a:noFill/>
              </a:ln>
              <a:effectLst/>
            </c:spPr>
            <c:txPr>
              <a:bodyPr wrap="square" lIns="38100" tIns="19050" rIns="38100" bIns="19050" anchor="ctr">
                <a:spAutoFit/>
              </a:bodyPr>
              <a:lstStyle/>
              <a:p>
                <a:pPr>
                  <a:defRPr sz="1100" b="1">
                    <a:solidFill>
                      <a:srgbClr val="002060"/>
                    </a:solidFill>
                  </a:defRPr>
                </a:pPr>
                <a:endParaRPr lang="fr-FR"/>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Feuil1!$A$2:$A$3</c:f>
              <c:strCache>
                <c:ptCount val="2"/>
                <c:pt idx="0">
                  <c:v>MPR plafonné moyen &lt; 80%</c:v>
                </c:pt>
                <c:pt idx="1">
                  <c:v>MPR plafonné moyen ≥ 80%</c:v>
                </c:pt>
              </c:strCache>
            </c:strRef>
          </c:cat>
          <c:val>
            <c:numRef>
              <c:f>Feuil1!$C$2:$C$3</c:f>
              <c:numCache>
                <c:formatCode>General</c:formatCode>
                <c:ptCount val="2"/>
                <c:pt idx="0">
                  <c:v>45.3</c:v>
                </c:pt>
                <c:pt idx="1">
                  <c:v>54.7</c:v>
                </c:pt>
              </c:numCache>
            </c:numRef>
          </c:val>
          <c:smooth val="1"/>
          <c:extLst>
            <c:ext xmlns:c16="http://schemas.microsoft.com/office/drawing/2014/chart" uri="{C3380CC4-5D6E-409C-BE32-E72D297353CC}">
              <c16:uniqueId val="{00000005-5145-4360-A99F-F6EBEBBBDEF0}"/>
            </c:ext>
          </c:extLst>
        </c:ser>
        <c:dLbls>
          <c:showLegendKey val="0"/>
          <c:showVal val="0"/>
          <c:showCatName val="0"/>
          <c:showSerName val="0"/>
          <c:showPercent val="0"/>
          <c:showBubbleSize val="0"/>
        </c:dLbls>
        <c:marker val="1"/>
        <c:smooth val="0"/>
        <c:axId val="109913216"/>
        <c:axId val="155884928"/>
      </c:lineChart>
      <c:catAx>
        <c:axId val="109913216"/>
        <c:scaling>
          <c:orientation val="minMax"/>
        </c:scaling>
        <c:delete val="0"/>
        <c:axPos val="b"/>
        <c:numFmt formatCode="General" sourceLinked="0"/>
        <c:majorTickMark val="none"/>
        <c:minorTickMark val="none"/>
        <c:tickLblPos val="nextTo"/>
        <c:txPr>
          <a:bodyPr/>
          <a:lstStyle/>
          <a:p>
            <a:pPr>
              <a:defRPr sz="1100">
                <a:latin typeface="+mj-lt"/>
                <a:cs typeface="Times New Roman" panose="02020603050405020304" pitchFamily="18" charset="0"/>
              </a:defRPr>
            </a:pPr>
            <a:endParaRPr lang="fr-FR"/>
          </a:p>
        </c:txPr>
        <c:crossAx val="155884928"/>
        <c:crosses val="autoZero"/>
        <c:auto val="1"/>
        <c:lblAlgn val="ctr"/>
        <c:lblOffset val="100"/>
        <c:noMultiLvlLbl val="1"/>
      </c:catAx>
      <c:valAx>
        <c:axId val="155884928"/>
        <c:scaling>
          <c:orientation val="minMax"/>
          <c:max val="100"/>
        </c:scaling>
        <c:delete val="1"/>
        <c:axPos val="l"/>
        <c:numFmt formatCode="General" sourceLinked="1"/>
        <c:majorTickMark val="none"/>
        <c:minorTickMark val="none"/>
        <c:tickLblPos val="nextTo"/>
        <c:crossAx val="109913216"/>
        <c:crosses val="autoZero"/>
        <c:crossBetween val="between"/>
      </c:valAx>
    </c:plotArea>
    <c:legend>
      <c:legendPos val="b"/>
      <c:layout>
        <c:manualLayout>
          <c:xMode val="edge"/>
          <c:yMode val="edge"/>
          <c:x val="0.2082458067240732"/>
          <c:y val="6.919644053793407E-2"/>
          <c:w val="0.57359455879173082"/>
          <c:h val="6.8398248027005115E-2"/>
        </c:manualLayout>
      </c:layout>
      <c:overlay val="0"/>
      <c:txPr>
        <a:bodyPr/>
        <a:lstStyle/>
        <a:p>
          <a:pPr>
            <a:defRPr>
              <a:latin typeface="+mn-lt"/>
              <a:cs typeface="Times New Roman" panose="02020603050405020304" pitchFamily="18" charset="0"/>
            </a:defRPr>
          </a:pPr>
          <a:endParaRPr lang="fr-FR"/>
        </a:p>
      </c:txPr>
    </c:legend>
    <c:plotVisOnly val="1"/>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85701641229511"/>
          <c:y val="0.17051388241142412"/>
          <c:w val="0.74616665984705399"/>
          <c:h val="0.7047530213816654"/>
        </c:manualLayout>
      </c:layout>
      <c:barChart>
        <c:barDir val="col"/>
        <c:grouping val="stacked"/>
        <c:varyColors val="1"/>
        <c:ser>
          <c:idx val="0"/>
          <c:order val="0"/>
          <c:tx>
            <c:strRef>
              <c:f>Feuil1!$B$1</c:f>
              <c:strCache>
                <c:ptCount val="1"/>
                <c:pt idx="0">
                  <c:v>Note moyenne</c:v>
                </c:pt>
              </c:strCache>
            </c:strRef>
          </c:tx>
          <c:spPr>
            <a:solidFill>
              <a:srgbClr val="93CDDD"/>
            </a:solidFill>
          </c:spPr>
          <c:invertIfNegative val="1"/>
          <c:dLbls>
            <c:dLbl>
              <c:idx val="0"/>
              <c:layout>
                <c:manualLayout>
                  <c:x val="-8.5671383685046038E-3"/>
                  <c:y val="-0.32992074314483177"/>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0-C1A0-4552-91C5-67E6B5C9020C}"/>
                </c:ext>
              </c:extLst>
            </c:dLbl>
            <c:dLbl>
              <c:idx val="1"/>
              <c:layout>
                <c:manualLayout>
                  <c:x val="1.1015182802799266E-3"/>
                  <c:y val="-0.36601480799656416"/>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1-C1A0-4552-91C5-67E6B5C9020C}"/>
                </c:ext>
              </c:extLst>
            </c:dLbl>
            <c:dLbl>
              <c:idx val="2"/>
              <c:layout>
                <c:manualLayout>
                  <c:x val="4.1666545992008995E-3"/>
                  <c:y val="-0.3450377233132057"/>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2-C1A0-4552-91C5-67E6B5C9020C}"/>
                </c:ext>
              </c:extLst>
            </c:dLbl>
            <c:dLbl>
              <c:idx val="3"/>
              <c:layout>
                <c:manualLayout>
                  <c:x val="-9.8180901932049588E-4"/>
                  <c:y val="-0.32175674762150908"/>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3-C1A0-4552-91C5-67E6B5C9020C}"/>
                </c:ext>
              </c:extLst>
            </c:dLbl>
            <c:dLbl>
              <c:idx val="4"/>
              <c:layout>
                <c:manualLayout>
                  <c:x val="0"/>
                  <c:y val="-0.28667874377167596"/>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4-C1A0-4552-91C5-67E6B5C9020C}"/>
                </c:ext>
              </c:extLst>
            </c:dLbl>
            <c:spPr>
              <a:noFill/>
              <a:ln>
                <a:noFill/>
              </a:ln>
              <a:effectLst/>
            </c:spPr>
            <c:txPr>
              <a:bodyPr/>
              <a:lstStyle/>
              <a:p>
                <a:pPr>
                  <a:defRPr sz="1400" b="1">
                    <a:solidFill>
                      <a:schemeClr val="accent5">
                        <a:lumMod val="75000"/>
                      </a:schemeClr>
                    </a:solidFill>
                  </a:defRPr>
                </a:pPr>
                <a:endParaRPr lang="fr-FR"/>
              </a:p>
            </c:txPr>
            <c:showLegendKey val="0"/>
            <c:showVal val="1"/>
            <c:showCatName val="0"/>
            <c:showSerName val="0"/>
            <c:showPercent val="1"/>
            <c:showBubbleSize val="1"/>
            <c:showLeaderLines val="0"/>
            <c:extLst>
              <c:ext xmlns:c15="http://schemas.microsoft.com/office/drawing/2012/chart" uri="{CE6537A1-D6FC-4f65-9D91-7224C49458BB}">
                <c15:showLeaderLines val="0"/>
              </c:ext>
            </c:extLst>
          </c:dLbls>
          <c:cat>
            <c:strRef>
              <c:f>Feuil1!$A$2:$A$6</c:f>
              <c:strCache>
                <c:ptCount val="5"/>
                <c:pt idx="0">
                  <c:v>Q1</c:v>
                </c:pt>
                <c:pt idx="1">
                  <c:v>Q2</c:v>
                </c:pt>
                <c:pt idx="2">
                  <c:v>Q3</c:v>
                </c:pt>
                <c:pt idx="3">
                  <c:v>Q4</c:v>
                </c:pt>
                <c:pt idx="4">
                  <c:v>Q5</c:v>
                </c:pt>
              </c:strCache>
            </c:strRef>
          </c:cat>
          <c:val>
            <c:numRef>
              <c:f>Feuil1!$B$2:$B$6</c:f>
              <c:numCache>
                <c:formatCode>General</c:formatCode>
                <c:ptCount val="5"/>
                <c:pt idx="0">
                  <c:v>8.5</c:v>
                </c:pt>
                <c:pt idx="1">
                  <c:v>9.3000000000000007</c:v>
                </c:pt>
                <c:pt idx="2">
                  <c:v>9.1</c:v>
                </c:pt>
                <c:pt idx="3">
                  <c:v>8.4</c:v>
                </c:pt>
                <c:pt idx="4">
                  <c:v>7.3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5-C1A0-4552-91C5-67E6B5C9020C}"/>
            </c:ext>
          </c:extLst>
        </c:ser>
        <c:dLbls>
          <c:showLegendKey val="0"/>
          <c:showVal val="0"/>
          <c:showCatName val="0"/>
          <c:showSerName val="0"/>
          <c:showPercent val="0"/>
          <c:showBubbleSize val="0"/>
        </c:dLbls>
        <c:gapWidth val="150"/>
        <c:overlap val="100"/>
        <c:axId val="148500864"/>
        <c:axId val="148502400"/>
      </c:barChart>
      <c:lineChart>
        <c:grouping val="standard"/>
        <c:varyColors val="1"/>
        <c:ser>
          <c:idx val="1"/>
          <c:order val="1"/>
          <c:tx>
            <c:strRef>
              <c:f>Feuil1!$C$1</c:f>
              <c:strCache>
                <c:ptCount val="1"/>
                <c:pt idx="0">
                  <c:v>Proportion de notes &lt; 8</c:v>
                </c:pt>
              </c:strCache>
            </c:strRef>
          </c:tx>
          <c:spPr>
            <a:ln>
              <a:solidFill>
                <a:schemeClr val="accent3">
                  <a:lumMod val="75000"/>
                </a:schemeClr>
              </a:solidFill>
            </a:ln>
          </c:spPr>
          <c:marker>
            <c:spPr>
              <a:solidFill>
                <a:schemeClr val="accent3">
                  <a:lumMod val="75000"/>
                </a:schemeClr>
              </a:solidFill>
              <a:ln>
                <a:solidFill>
                  <a:schemeClr val="accent3">
                    <a:lumMod val="75000"/>
                  </a:schemeClr>
                </a:solidFill>
              </a:ln>
            </c:spPr>
          </c:marker>
          <c:dLbls>
            <c:dLbl>
              <c:idx val="0"/>
              <c:layout>
                <c:manualLayout>
                  <c:x val="-4.7916666666666725E-2"/>
                  <c:y val="-7.272676370355477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6-C1A0-4552-91C5-67E6B5C9020C}"/>
                </c:ext>
              </c:extLst>
            </c:dLbl>
            <c:dLbl>
              <c:idx val="1"/>
              <c:layout>
                <c:manualLayout>
                  <c:x val="-5.4166666666666731E-2"/>
                  <c:y val="-9.29286425100979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7-C1A0-4552-91C5-67E6B5C9020C}"/>
                </c:ext>
              </c:extLst>
            </c:dLbl>
            <c:dLbl>
              <c:idx val="2"/>
              <c:layout>
                <c:manualLayout>
                  <c:x val="-6.041666666666675E-2"/>
                  <c:y val="-8.0807515226171966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8-C1A0-4552-91C5-67E6B5C9020C}"/>
                </c:ext>
              </c:extLst>
            </c:dLbl>
            <c:dLbl>
              <c:idx val="3"/>
              <c:layout>
                <c:manualLayout>
                  <c:x val="-6.666666666666668E-2"/>
                  <c:y val="-0.10909014555533229"/>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9-C1A0-4552-91C5-67E6B5C9020C}"/>
                </c:ext>
              </c:extLst>
            </c:dLbl>
            <c:dLbl>
              <c:idx val="4"/>
              <c:layout>
                <c:manualLayout>
                  <c:x val="-6.2499999999999924E-2"/>
                  <c:y val="-6.8686387942246296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A-C1A0-4552-91C5-67E6B5C9020C}"/>
                </c:ext>
              </c:extLst>
            </c:dLbl>
            <c:spPr>
              <a:noFill/>
              <a:ln>
                <a:noFill/>
              </a:ln>
              <a:effectLst/>
            </c:spPr>
            <c:txPr>
              <a:bodyPr/>
              <a:lstStyle/>
              <a:p>
                <a:pPr>
                  <a:defRPr sz="1400" b="1">
                    <a:solidFill>
                      <a:schemeClr val="accent3">
                        <a:lumMod val="50000"/>
                      </a:schemeClr>
                    </a:solidFill>
                  </a:defRPr>
                </a:pPr>
                <a:endParaRPr lang="fr-FR"/>
              </a:p>
            </c:txPr>
            <c:showLegendKey val="0"/>
            <c:showVal val="1"/>
            <c:showCatName val="0"/>
            <c:showSerName val="0"/>
            <c:showPercent val="1"/>
            <c:showBubbleSize val="1"/>
            <c:showLeaderLines val="0"/>
            <c:extLst>
              <c:ext xmlns:c15="http://schemas.microsoft.com/office/drawing/2012/chart" uri="{CE6537A1-D6FC-4f65-9D91-7224C49458BB}">
                <c15:showLeaderLines val="0"/>
              </c:ext>
            </c:extLst>
          </c:dLbls>
          <c:cat>
            <c:strRef>
              <c:f>Feuil1!$A$2:$A$6</c:f>
              <c:strCache>
                <c:ptCount val="5"/>
                <c:pt idx="0">
                  <c:v>Q1</c:v>
                </c:pt>
                <c:pt idx="1">
                  <c:v>Q2</c:v>
                </c:pt>
                <c:pt idx="2">
                  <c:v>Q3</c:v>
                </c:pt>
                <c:pt idx="3">
                  <c:v>Q4</c:v>
                </c:pt>
                <c:pt idx="4">
                  <c:v>Q5</c:v>
                </c:pt>
              </c:strCache>
            </c:strRef>
          </c:cat>
          <c:val>
            <c:numRef>
              <c:f>Feuil1!$C$2:$C$6</c:f>
              <c:numCache>
                <c:formatCode>0.0%</c:formatCode>
                <c:ptCount val="5"/>
                <c:pt idx="0">
                  <c:v>0.2080000000000001</c:v>
                </c:pt>
                <c:pt idx="1">
                  <c:v>0.1</c:v>
                </c:pt>
                <c:pt idx="2">
                  <c:v>0.14200000000000004</c:v>
                </c:pt>
                <c:pt idx="3">
                  <c:v>0.191</c:v>
                </c:pt>
                <c:pt idx="4">
                  <c:v>0.42000000000000021</c:v>
                </c:pt>
              </c:numCache>
            </c:numRef>
          </c:val>
          <c:smooth val="1"/>
          <c:extLst>
            <c:ext xmlns:c16="http://schemas.microsoft.com/office/drawing/2014/chart" uri="{C3380CC4-5D6E-409C-BE32-E72D297353CC}">
              <c16:uniqueId val="{0000000B-C1A0-4552-91C5-67E6B5C9020C}"/>
            </c:ext>
          </c:extLst>
        </c:ser>
        <c:dLbls>
          <c:showLegendKey val="0"/>
          <c:showVal val="0"/>
          <c:showCatName val="0"/>
          <c:showSerName val="0"/>
          <c:showPercent val="0"/>
          <c:showBubbleSize val="0"/>
        </c:dLbls>
        <c:marker val="1"/>
        <c:smooth val="0"/>
        <c:axId val="148513920"/>
        <c:axId val="148503936"/>
      </c:lineChart>
      <c:catAx>
        <c:axId val="148500864"/>
        <c:scaling>
          <c:orientation val="minMax"/>
        </c:scaling>
        <c:delete val="0"/>
        <c:axPos val="b"/>
        <c:numFmt formatCode="General" sourceLinked="0"/>
        <c:majorTickMark val="out"/>
        <c:minorTickMark val="cross"/>
        <c:tickLblPos val="nextTo"/>
        <c:txPr>
          <a:bodyPr/>
          <a:lstStyle/>
          <a:p>
            <a:pPr>
              <a:defRPr sz="1200"/>
            </a:pPr>
            <a:endParaRPr lang="fr-FR"/>
          </a:p>
        </c:txPr>
        <c:crossAx val="148502400"/>
        <c:crosses val="autoZero"/>
        <c:auto val="1"/>
        <c:lblAlgn val="ctr"/>
        <c:lblOffset val="100"/>
        <c:noMultiLvlLbl val="1"/>
      </c:catAx>
      <c:valAx>
        <c:axId val="148502400"/>
        <c:scaling>
          <c:orientation val="minMax"/>
          <c:max val="10"/>
        </c:scaling>
        <c:delete val="0"/>
        <c:axPos val="l"/>
        <c:numFmt formatCode="General" sourceLinked="1"/>
        <c:majorTickMark val="out"/>
        <c:minorTickMark val="none"/>
        <c:tickLblPos val="nextTo"/>
        <c:txPr>
          <a:bodyPr/>
          <a:lstStyle/>
          <a:p>
            <a:pPr>
              <a:defRPr sz="1200"/>
            </a:pPr>
            <a:endParaRPr lang="fr-FR"/>
          </a:p>
        </c:txPr>
        <c:crossAx val="148500864"/>
        <c:crosses val="autoZero"/>
        <c:crossBetween val="between"/>
        <c:majorUnit val="2"/>
      </c:valAx>
      <c:valAx>
        <c:axId val="148503936"/>
        <c:scaling>
          <c:orientation val="minMax"/>
          <c:max val="1"/>
        </c:scaling>
        <c:delete val="0"/>
        <c:axPos val="r"/>
        <c:numFmt formatCode="0%" sourceLinked="0"/>
        <c:majorTickMark val="out"/>
        <c:minorTickMark val="none"/>
        <c:tickLblPos val="nextTo"/>
        <c:txPr>
          <a:bodyPr/>
          <a:lstStyle/>
          <a:p>
            <a:pPr>
              <a:defRPr sz="1200"/>
            </a:pPr>
            <a:endParaRPr lang="fr-FR"/>
          </a:p>
        </c:txPr>
        <c:crossAx val="148513920"/>
        <c:crosses val="max"/>
        <c:crossBetween val="between"/>
        <c:majorUnit val="0.2"/>
      </c:valAx>
      <c:catAx>
        <c:axId val="148513920"/>
        <c:scaling>
          <c:orientation val="minMax"/>
        </c:scaling>
        <c:delete val="1"/>
        <c:axPos val="t"/>
        <c:numFmt formatCode="General" sourceLinked="0"/>
        <c:majorTickMark val="out"/>
        <c:minorTickMark val="cross"/>
        <c:tickLblPos val="nextTo"/>
        <c:crossAx val="148503936"/>
        <c:crosses val="max"/>
        <c:auto val="1"/>
        <c:lblAlgn val="ctr"/>
        <c:lblOffset val="100"/>
        <c:noMultiLvlLbl val="1"/>
      </c:catAx>
    </c:plotArea>
    <c:legend>
      <c:legendPos val="t"/>
      <c:overlay val="1"/>
      <c:txPr>
        <a:bodyPr/>
        <a:lstStyle/>
        <a:p>
          <a:pPr>
            <a:defRPr sz="1200"/>
          </a:pPr>
          <a:endParaRPr lang="fr-FR"/>
        </a:p>
      </c:txPr>
    </c:legend>
    <c:plotVisOnly val="1"/>
    <c:dispBlanksAs val="gap"/>
    <c:showDLblsOverMax val="1"/>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85701641229511"/>
          <c:y val="0.17051388241142412"/>
          <c:w val="0.74616665984705399"/>
          <c:h val="0.7047530213816654"/>
        </c:manualLayout>
      </c:layout>
      <c:barChart>
        <c:barDir val="col"/>
        <c:grouping val="stacked"/>
        <c:varyColors val="1"/>
        <c:ser>
          <c:idx val="0"/>
          <c:order val="0"/>
          <c:tx>
            <c:strRef>
              <c:f>Feuil1!$B$1</c:f>
              <c:strCache>
                <c:ptCount val="1"/>
                <c:pt idx="0">
                  <c:v>Note moyenne</c:v>
                </c:pt>
              </c:strCache>
            </c:strRef>
          </c:tx>
          <c:spPr>
            <a:solidFill>
              <a:srgbClr val="93CDDD"/>
            </a:solidFill>
          </c:spPr>
          <c:invertIfNegative val="1"/>
          <c:dLbls>
            <c:dLbl>
              <c:idx val="0"/>
              <c:layout>
                <c:manualLayout>
                  <c:x val="-8.5671383685046038E-3"/>
                  <c:y val="-0.32992074314483177"/>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0-C1A0-4552-91C5-67E6B5C9020C}"/>
                </c:ext>
              </c:extLst>
            </c:dLbl>
            <c:dLbl>
              <c:idx val="1"/>
              <c:layout>
                <c:manualLayout>
                  <c:x val="1.1015182802799266E-3"/>
                  <c:y val="-0.36601480799656416"/>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1-C1A0-4552-91C5-67E6B5C9020C}"/>
                </c:ext>
              </c:extLst>
            </c:dLbl>
            <c:dLbl>
              <c:idx val="2"/>
              <c:layout>
                <c:manualLayout>
                  <c:x val="4.1666545992008995E-3"/>
                  <c:y val="-0.3450377233132057"/>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2-C1A0-4552-91C5-67E6B5C9020C}"/>
                </c:ext>
              </c:extLst>
            </c:dLbl>
            <c:dLbl>
              <c:idx val="3"/>
              <c:layout>
                <c:manualLayout>
                  <c:x val="-9.8180901932049588E-4"/>
                  <c:y val="-0.32175674762150908"/>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3-C1A0-4552-91C5-67E6B5C9020C}"/>
                </c:ext>
              </c:extLst>
            </c:dLbl>
            <c:dLbl>
              <c:idx val="4"/>
              <c:layout>
                <c:manualLayout>
                  <c:x val="0"/>
                  <c:y val="-0.28667874377167596"/>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4-C1A0-4552-91C5-67E6B5C9020C}"/>
                </c:ext>
              </c:extLst>
            </c:dLbl>
            <c:spPr>
              <a:noFill/>
              <a:ln>
                <a:noFill/>
              </a:ln>
              <a:effectLst/>
            </c:spPr>
            <c:txPr>
              <a:bodyPr/>
              <a:lstStyle/>
              <a:p>
                <a:pPr>
                  <a:defRPr sz="1400" b="1">
                    <a:solidFill>
                      <a:schemeClr val="accent5">
                        <a:lumMod val="75000"/>
                      </a:schemeClr>
                    </a:solidFill>
                  </a:defRPr>
                </a:pPr>
                <a:endParaRPr lang="fr-FR"/>
              </a:p>
            </c:txPr>
            <c:showLegendKey val="0"/>
            <c:showVal val="1"/>
            <c:showCatName val="0"/>
            <c:showSerName val="0"/>
            <c:showPercent val="1"/>
            <c:showBubbleSize val="1"/>
            <c:showLeaderLines val="0"/>
            <c:extLst>
              <c:ext xmlns:c15="http://schemas.microsoft.com/office/drawing/2012/chart" uri="{CE6537A1-D6FC-4f65-9D91-7224C49458BB}">
                <c15:showLeaderLines val="0"/>
              </c:ext>
            </c:extLst>
          </c:dLbls>
          <c:cat>
            <c:strRef>
              <c:f>Feuil1!$A$2:$A$6</c:f>
              <c:strCache>
                <c:ptCount val="5"/>
                <c:pt idx="0">
                  <c:v>Q1</c:v>
                </c:pt>
                <c:pt idx="1">
                  <c:v>Q2</c:v>
                </c:pt>
                <c:pt idx="2">
                  <c:v>Q3</c:v>
                </c:pt>
                <c:pt idx="3">
                  <c:v>Q4</c:v>
                </c:pt>
                <c:pt idx="4">
                  <c:v>Q5</c:v>
                </c:pt>
              </c:strCache>
            </c:strRef>
          </c:cat>
          <c:val>
            <c:numRef>
              <c:f>Feuil1!$B$2:$B$6</c:f>
              <c:numCache>
                <c:formatCode>General</c:formatCode>
                <c:ptCount val="5"/>
                <c:pt idx="0">
                  <c:v>8.5</c:v>
                </c:pt>
                <c:pt idx="1">
                  <c:v>9.3000000000000007</c:v>
                </c:pt>
                <c:pt idx="2">
                  <c:v>9.1</c:v>
                </c:pt>
                <c:pt idx="3">
                  <c:v>8.4</c:v>
                </c:pt>
                <c:pt idx="4">
                  <c:v>7.3</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 xmlns:c16="http://schemas.microsoft.com/office/drawing/2014/chart" uri="{C3380CC4-5D6E-409C-BE32-E72D297353CC}">
              <c16:uniqueId val="{00000005-C1A0-4552-91C5-67E6B5C9020C}"/>
            </c:ext>
          </c:extLst>
        </c:ser>
        <c:dLbls>
          <c:showLegendKey val="0"/>
          <c:showVal val="0"/>
          <c:showCatName val="0"/>
          <c:showSerName val="0"/>
          <c:showPercent val="0"/>
          <c:showBubbleSize val="0"/>
        </c:dLbls>
        <c:gapWidth val="150"/>
        <c:overlap val="100"/>
        <c:axId val="148500864"/>
        <c:axId val="148502400"/>
      </c:barChart>
      <c:lineChart>
        <c:grouping val="standard"/>
        <c:varyColors val="1"/>
        <c:ser>
          <c:idx val="1"/>
          <c:order val="1"/>
          <c:tx>
            <c:strRef>
              <c:f>Feuil1!$C$1</c:f>
              <c:strCache>
                <c:ptCount val="1"/>
                <c:pt idx="0">
                  <c:v>Proportion de notes &lt; 8</c:v>
                </c:pt>
              </c:strCache>
            </c:strRef>
          </c:tx>
          <c:spPr>
            <a:ln>
              <a:solidFill>
                <a:schemeClr val="accent3">
                  <a:lumMod val="75000"/>
                </a:schemeClr>
              </a:solidFill>
            </a:ln>
          </c:spPr>
          <c:marker>
            <c:spPr>
              <a:solidFill>
                <a:schemeClr val="accent3">
                  <a:lumMod val="75000"/>
                </a:schemeClr>
              </a:solidFill>
              <a:ln>
                <a:solidFill>
                  <a:schemeClr val="accent3">
                    <a:lumMod val="75000"/>
                  </a:schemeClr>
                </a:solidFill>
              </a:ln>
            </c:spPr>
          </c:marker>
          <c:dLbls>
            <c:dLbl>
              <c:idx val="0"/>
              <c:layout>
                <c:manualLayout>
                  <c:x val="-4.7916666666666725E-2"/>
                  <c:y val="-7.272676370355477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6-C1A0-4552-91C5-67E6B5C9020C}"/>
                </c:ext>
              </c:extLst>
            </c:dLbl>
            <c:dLbl>
              <c:idx val="1"/>
              <c:layout>
                <c:manualLayout>
                  <c:x val="-5.4166666666666731E-2"/>
                  <c:y val="-9.29286425100979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7-C1A0-4552-91C5-67E6B5C9020C}"/>
                </c:ext>
              </c:extLst>
            </c:dLbl>
            <c:dLbl>
              <c:idx val="2"/>
              <c:layout>
                <c:manualLayout>
                  <c:x val="-6.041666666666675E-2"/>
                  <c:y val="-8.0807515226171966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8-C1A0-4552-91C5-67E6B5C9020C}"/>
                </c:ext>
              </c:extLst>
            </c:dLbl>
            <c:dLbl>
              <c:idx val="3"/>
              <c:layout>
                <c:manualLayout>
                  <c:x val="-6.666666666666668E-2"/>
                  <c:y val="-0.10909014555533229"/>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9-C1A0-4552-91C5-67E6B5C9020C}"/>
                </c:ext>
              </c:extLst>
            </c:dLbl>
            <c:dLbl>
              <c:idx val="4"/>
              <c:layout>
                <c:manualLayout>
                  <c:x val="-6.2499999999999924E-2"/>
                  <c:y val="-6.8686387942246296E-2"/>
                </c:manualLayout>
              </c:layout>
              <c:showLegendKey val="0"/>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A-C1A0-4552-91C5-67E6B5C9020C}"/>
                </c:ext>
              </c:extLst>
            </c:dLbl>
            <c:spPr>
              <a:noFill/>
              <a:ln>
                <a:noFill/>
              </a:ln>
              <a:effectLst/>
            </c:spPr>
            <c:txPr>
              <a:bodyPr/>
              <a:lstStyle/>
              <a:p>
                <a:pPr>
                  <a:defRPr sz="1400" b="1">
                    <a:solidFill>
                      <a:schemeClr val="accent3">
                        <a:lumMod val="50000"/>
                      </a:schemeClr>
                    </a:solidFill>
                  </a:defRPr>
                </a:pPr>
                <a:endParaRPr lang="fr-FR"/>
              </a:p>
            </c:txPr>
            <c:showLegendKey val="0"/>
            <c:showVal val="1"/>
            <c:showCatName val="0"/>
            <c:showSerName val="0"/>
            <c:showPercent val="1"/>
            <c:showBubbleSize val="1"/>
            <c:showLeaderLines val="0"/>
            <c:extLst>
              <c:ext xmlns:c15="http://schemas.microsoft.com/office/drawing/2012/chart" uri="{CE6537A1-D6FC-4f65-9D91-7224C49458BB}">
                <c15:showLeaderLines val="0"/>
              </c:ext>
            </c:extLst>
          </c:dLbls>
          <c:cat>
            <c:strRef>
              <c:f>Feuil1!$A$2:$A$6</c:f>
              <c:strCache>
                <c:ptCount val="5"/>
                <c:pt idx="0">
                  <c:v>Q1</c:v>
                </c:pt>
                <c:pt idx="1">
                  <c:v>Q2</c:v>
                </c:pt>
                <c:pt idx="2">
                  <c:v>Q3</c:v>
                </c:pt>
                <c:pt idx="3">
                  <c:v>Q4</c:v>
                </c:pt>
                <c:pt idx="4">
                  <c:v>Q5</c:v>
                </c:pt>
              </c:strCache>
            </c:strRef>
          </c:cat>
          <c:val>
            <c:numRef>
              <c:f>Feuil1!$C$2:$C$6</c:f>
              <c:numCache>
                <c:formatCode>0.0%</c:formatCode>
                <c:ptCount val="5"/>
                <c:pt idx="0">
                  <c:v>0.2080000000000001</c:v>
                </c:pt>
                <c:pt idx="1">
                  <c:v>0.1</c:v>
                </c:pt>
                <c:pt idx="2">
                  <c:v>0.14200000000000004</c:v>
                </c:pt>
                <c:pt idx="3">
                  <c:v>0.191</c:v>
                </c:pt>
                <c:pt idx="4">
                  <c:v>0.42000000000000021</c:v>
                </c:pt>
              </c:numCache>
            </c:numRef>
          </c:val>
          <c:smooth val="1"/>
          <c:extLst>
            <c:ext xmlns:c16="http://schemas.microsoft.com/office/drawing/2014/chart" uri="{C3380CC4-5D6E-409C-BE32-E72D297353CC}">
              <c16:uniqueId val="{0000000B-C1A0-4552-91C5-67E6B5C9020C}"/>
            </c:ext>
          </c:extLst>
        </c:ser>
        <c:dLbls>
          <c:showLegendKey val="0"/>
          <c:showVal val="0"/>
          <c:showCatName val="0"/>
          <c:showSerName val="0"/>
          <c:showPercent val="0"/>
          <c:showBubbleSize val="0"/>
        </c:dLbls>
        <c:marker val="1"/>
        <c:smooth val="0"/>
        <c:axId val="148513920"/>
        <c:axId val="148503936"/>
      </c:lineChart>
      <c:catAx>
        <c:axId val="148500864"/>
        <c:scaling>
          <c:orientation val="minMax"/>
        </c:scaling>
        <c:delete val="0"/>
        <c:axPos val="b"/>
        <c:numFmt formatCode="General" sourceLinked="0"/>
        <c:majorTickMark val="out"/>
        <c:minorTickMark val="cross"/>
        <c:tickLblPos val="nextTo"/>
        <c:txPr>
          <a:bodyPr/>
          <a:lstStyle/>
          <a:p>
            <a:pPr>
              <a:defRPr sz="1200"/>
            </a:pPr>
            <a:endParaRPr lang="fr-FR"/>
          </a:p>
        </c:txPr>
        <c:crossAx val="148502400"/>
        <c:crosses val="autoZero"/>
        <c:auto val="1"/>
        <c:lblAlgn val="ctr"/>
        <c:lblOffset val="100"/>
        <c:noMultiLvlLbl val="1"/>
      </c:catAx>
      <c:valAx>
        <c:axId val="148502400"/>
        <c:scaling>
          <c:orientation val="minMax"/>
          <c:max val="10"/>
        </c:scaling>
        <c:delete val="0"/>
        <c:axPos val="l"/>
        <c:numFmt formatCode="General" sourceLinked="1"/>
        <c:majorTickMark val="out"/>
        <c:minorTickMark val="none"/>
        <c:tickLblPos val="nextTo"/>
        <c:txPr>
          <a:bodyPr/>
          <a:lstStyle/>
          <a:p>
            <a:pPr>
              <a:defRPr sz="1200"/>
            </a:pPr>
            <a:endParaRPr lang="fr-FR"/>
          </a:p>
        </c:txPr>
        <c:crossAx val="148500864"/>
        <c:crosses val="autoZero"/>
        <c:crossBetween val="between"/>
        <c:majorUnit val="2"/>
      </c:valAx>
      <c:valAx>
        <c:axId val="148503936"/>
        <c:scaling>
          <c:orientation val="minMax"/>
          <c:max val="1"/>
        </c:scaling>
        <c:delete val="0"/>
        <c:axPos val="r"/>
        <c:numFmt formatCode="0%" sourceLinked="0"/>
        <c:majorTickMark val="out"/>
        <c:minorTickMark val="none"/>
        <c:tickLblPos val="nextTo"/>
        <c:txPr>
          <a:bodyPr/>
          <a:lstStyle/>
          <a:p>
            <a:pPr>
              <a:defRPr sz="1200"/>
            </a:pPr>
            <a:endParaRPr lang="fr-FR"/>
          </a:p>
        </c:txPr>
        <c:crossAx val="148513920"/>
        <c:crosses val="max"/>
        <c:crossBetween val="between"/>
        <c:majorUnit val="0.2"/>
      </c:valAx>
      <c:catAx>
        <c:axId val="148513920"/>
        <c:scaling>
          <c:orientation val="minMax"/>
        </c:scaling>
        <c:delete val="1"/>
        <c:axPos val="t"/>
        <c:numFmt formatCode="General" sourceLinked="0"/>
        <c:majorTickMark val="out"/>
        <c:minorTickMark val="cross"/>
        <c:tickLblPos val="nextTo"/>
        <c:crossAx val="148503936"/>
        <c:crosses val="max"/>
        <c:auto val="1"/>
        <c:lblAlgn val="ctr"/>
        <c:lblOffset val="100"/>
        <c:noMultiLvlLbl val="1"/>
      </c:catAx>
    </c:plotArea>
    <c:legend>
      <c:legendPos val="t"/>
      <c:overlay val="1"/>
      <c:txPr>
        <a:bodyPr/>
        <a:lstStyle/>
        <a:p>
          <a:pPr>
            <a:defRPr sz="1200"/>
          </a:pPr>
          <a:endParaRPr lang="fr-FR"/>
        </a:p>
      </c:txPr>
    </c:legend>
    <c:plotVisOnly val="1"/>
    <c:dispBlanksAs val="gap"/>
    <c:showDLblsOverMax val="1"/>
  </c:chart>
  <c:txPr>
    <a:bodyPr/>
    <a:lstStyle/>
    <a:p>
      <a:pPr>
        <a:defRPr sz="1800"/>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r-FR"/>
  <c:roundedCorners val="1"/>
  <c:style val="2"/>
  <c:chart>
    <c:autoTitleDeleted val="1"/>
    <c:plotArea>
      <c:layout/>
      <c:barChart>
        <c:barDir val="col"/>
        <c:grouping val="clustered"/>
        <c:varyColors val="1"/>
        <c:ser>
          <c:idx val="0"/>
          <c:order val="0"/>
          <c:tx>
            <c:strRef>
              <c:f>Feuil1!$B$1</c:f>
              <c:strCache>
                <c:ptCount val="1"/>
                <c:pt idx="0">
                  <c:v>Colonne1</c:v>
                </c:pt>
              </c:strCache>
            </c:strRef>
          </c:tx>
          <c:invertIfNegative val="1"/>
          <c:dPt>
            <c:idx val="0"/>
            <c:invertIfNegative val="1"/>
            <c:bubble3D val="0"/>
            <c:spPr>
              <a:solidFill>
                <a:srgbClr val="9999FF"/>
              </a:solidFill>
            </c:spPr>
            <c:extLst>
              <c:ext xmlns:c16="http://schemas.microsoft.com/office/drawing/2014/chart" uri="{C3380CC4-5D6E-409C-BE32-E72D297353CC}">
                <c16:uniqueId val="{00000001-A2C8-49DC-8693-2B04F52A505B}"/>
              </c:ext>
            </c:extLst>
          </c:dPt>
          <c:dPt>
            <c:idx val="1"/>
            <c:invertIfNegative val="1"/>
            <c:bubble3D val="0"/>
            <c:spPr>
              <a:solidFill>
                <a:srgbClr val="FF5050"/>
              </a:solidFill>
            </c:spPr>
            <c:extLst>
              <c:ext xmlns:c16="http://schemas.microsoft.com/office/drawing/2014/chart" uri="{C3380CC4-5D6E-409C-BE32-E72D297353CC}">
                <c16:uniqueId val="{00000003-A2C8-49DC-8693-2B04F52A505B}"/>
              </c:ext>
            </c:extLst>
          </c:dPt>
          <c:dPt>
            <c:idx val="2"/>
            <c:invertIfNegative val="1"/>
            <c:bubble3D val="0"/>
            <c:spPr>
              <a:solidFill>
                <a:srgbClr val="FFCCFF"/>
              </a:solidFill>
            </c:spPr>
            <c:extLst>
              <c:ext xmlns:c16="http://schemas.microsoft.com/office/drawing/2014/chart" uri="{C3380CC4-5D6E-409C-BE32-E72D297353CC}">
                <c16:uniqueId val="{00000005-A2C8-49DC-8693-2B04F52A505B}"/>
              </c:ext>
            </c:extLst>
          </c:dPt>
          <c:dPt>
            <c:idx val="3"/>
            <c:invertIfNegative val="1"/>
            <c:bubble3D val="0"/>
            <c:spPr>
              <a:solidFill>
                <a:srgbClr val="FF5050"/>
              </a:solidFill>
            </c:spPr>
            <c:extLst>
              <c:ext xmlns:c16="http://schemas.microsoft.com/office/drawing/2014/chart" uri="{C3380CC4-5D6E-409C-BE32-E72D297353CC}">
                <c16:uniqueId val="{00000007-A2C8-49DC-8693-2B04F52A505B}"/>
              </c:ext>
            </c:extLst>
          </c:dPt>
          <c:dPt>
            <c:idx val="4"/>
            <c:invertIfNegative val="1"/>
            <c:bubble3D val="0"/>
            <c:spPr>
              <a:solidFill>
                <a:srgbClr val="FF5050"/>
              </a:solidFill>
            </c:spPr>
            <c:extLst>
              <c:ext xmlns:c16="http://schemas.microsoft.com/office/drawing/2014/chart" uri="{C3380CC4-5D6E-409C-BE32-E72D297353CC}">
                <c16:uniqueId val="{00000009-A2C8-49DC-8693-2B04F52A505B}"/>
              </c:ext>
            </c:extLst>
          </c:dPt>
          <c:dPt>
            <c:idx val="5"/>
            <c:invertIfNegative val="1"/>
            <c:bubble3D val="0"/>
            <c:spPr>
              <a:solidFill>
                <a:srgbClr val="FF5050"/>
              </a:solidFill>
            </c:spPr>
            <c:extLst>
              <c:ext xmlns:c16="http://schemas.microsoft.com/office/drawing/2014/chart" uri="{C3380CC4-5D6E-409C-BE32-E72D297353CC}">
                <c16:uniqueId val="{0000000B-A2C8-49DC-8693-2B04F52A505B}"/>
              </c:ext>
            </c:extLst>
          </c:dPt>
          <c:dPt>
            <c:idx val="6"/>
            <c:invertIfNegative val="1"/>
            <c:bubble3D val="0"/>
            <c:spPr>
              <a:solidFill>
                <a:srgbClr val="339966"/>
              </a:solidFill>
            </c:spPr>
            <c:extLst>
              <c:ext xmlns:c16="http://schemas.microsoft.com/office/drawing/2014/chart" uri="{C3380CC4-5D6E-409C-BE32-E72D297353CC}">
                <c16:uniqueId val="{0000000D-A2C8-49DC-8693-2B04F52A505B}"/>
              </c:ext>
            </c:extLst>
          </c:dPt>
          <c:dPt>
            <c:idx val="7"/>
            <c:invertIfNegative val="1"/>
            <c:bubble3D val="0"/>
            <c:spPr>
              <a:solidFill>
                <a:srgbClr val="B05800"/>
              </a:solidFill>
            </c:spPr>
            <c:extLst>
              <c:ext xmlns:c16="http://schemas.microsoft.com/office/drawing/2014/chart" uri="{C3380CC4-5D6E-409C-BE32-E72D297353CC}">
                <c16:uniqueId val="{0000000F-A2C8-49DC-8693-2B04F52A505B}"/>
              </c:ext>
            </c:extLst>
          </c:dPt>
          <c:dPt>
            <c:idx val="8"/>
            <c:invertIfNegative val="1"/>
            <c:bubble3D val="0"/>
            <c:spPr>
              <a:solidFill>
                <a:srgbClr val="FF5050"/>
              </a:solidFill>
            </c:spPr>
            <c:extLst>
              <c:ext xmlns:c16="http://schemas.microsoft.com/office/drawing/2014/chart" uri="{C3380CC4-5D6E-409C-BE32-E72D297353CC}">
                <c16:uniqueId val="{00000011-A2C8-49DC-8693-2B04F52A505B}"/>
              </c:ext>
            </c:extLst>
          </c:dPt>
          <c:dPt>
            <c:idx val="9"/>
            <c:invertIfNegative val="1"/>
            <c:bubble3D val="0"/>
            <c:spPr>
              <a:solidFill>
                <a:srgbClr val="CEE084"/>
              </a:solidFill>
            </c:spPr>
            <c:extLst>
              <c:ext xmlns:c16="http://schemas.microsoft.com/office/drawing/2014/chart" uri="{C3380CC4-5D6E-409C-BE32-E72D297353CC}">
                <c16:uniqueId val="{00000013-A2C8-49DC-8693-2B04F52A505B}"/>
              </c:ext>
            </c:extLst>
          </c:dPt>
          <c:dPt>
            <c:idx val="10"/>
            <c:invertIfNegative val="1"/>
            <c:bubble3D val="0"/>
            <c:spPr>
              <a:solidFill>
                <a:srgbClr val="B05800"/>
              </a:solidFill>
            </c:spPr>
            <c:extLst>
              <c:ext xmlns:c16="http://schemas.microsoft.com/office/drawing/2014/chart" uri="{C3380CC4-5D6E-409C-BE32-E72D297353CC}">
                <c16:uniqueId val="{00000015-A2C8-49DC-8693-2B04F52A505B}"/>
              </c:ext>
            </c:extLst>
          </c:dPt>
          <c:dPt>
            <c:idx val="11"/>
            <c:invertIfNegative val="1"/>
            <c:bubble3D val="0"/>
            <c:spPr>
              <a:solidFill>
                <a:srgbClr val="FF5050"/>
              </a:solidFill>
            </c:spPr>
            <c:extLst>
              <c:ext xmlns:c16="http://schemas.microsoft.com/office/drawing/2014/chart" uri="{C3380CC4-5D6E-409C-BE32-E72D297353CC}">
                <c16:uniqueId val="{00000017-A2C8-49DC-8693-2B04F52A505B}"/>
              </c:ext>
            </c:extLst>
          </c:dPt>
          <c:dPt>
            <c:idx val="12"/>
            <c:invertIfNegative val="1"/>
            <c:bubble3D val="0"/>
            <c:spPr>
              <a:solidFill>
                <a:srgbClr val="CC3399"/>
              </a:solidFill>
            </c:spPr>
            <c:extLst>
              <c:ext xmlns:c16="http://schemas.microsoft.com/office/drawing/2014/chart" uri="{C3380CC4-5D6E-409C-BE32-E72D297353CC}">
                <c16:uniqueId val="{00000019-A2C8-49DC-8693-2B04F52A505B}"/>
              </c:ext>
            </c:extLst>
          </c:dPt>
          <c:dPt>
            <c:idx val="13"/>
            <c:invertIfNegative val="1"/>
            <c:bubble3D val="0"/>
            <c:spPr>
              <a:solidFill>
                <a:srgbClr val="FFCC66"/>
              </a:solidFill>
            </c:spPr>
            <c:extLst>
              <c:ext xmlns:c16="http://schemas.microsoft.com/office/drawing/2014/chart" uri="{C3380CC4-5D6E-409C-BE32-E72D297353CC}">
                <c16:uniqueId val="{0000001B-A2C8-49DC-8693-2B04F52A505B}"/>
              </c:ext>
            </c:extLst>
          </c:dPt>
          <c:cat>
            <c:strRef>
              <c:f>Feuil1!$A$2:$A$15</c:f>
              <c:strCache>
                <c:ptCount val="14"/>
                <c:pt idx="0">
                  <c:v>G04-Médicaments urologiques</c:v>
                </c:pt>
                <c:pt idx="1">
                  <c:v>C07-Béta-bloquants</c:v>
                </c:pt>
                <c:pt idx="2">
                  <c:v>N03-Antiépileptiques</c:v>
                </c:pt>
                <c:pt idx="3">
                  <c:v>C09-Agents agissant sur le SRAA</c:v>
                </c:pt>
                <c:pt idx="4">
                  <c:v>C03-Diurétiques</c:v>
                </c:pt>
                <c:pt idx="5">
                  <c:v>C10-Antilipémiants</c:v>
                </c:pt>
                <c:pt idx="6">
                  <c:v>M04-Anti-goutteux</c:v>
                </c:pt>
                <c:pt idx="9">
                  <c:v>A11-Vitamines</c:v>
                </c:pt>
                <c:pt idx="10">
                  <c:v>L04-Immunosuppresseurs</c:v>
                </c:pt>
                <c:pt idx="11">
                  <c:v>C01-Thérapies cardiaques</c:v>
                </c:pt>
                <c:pt idx="12">
                  <c:v>S01-Médicaments ophtalmologiques</c:v>
                </c:pt>
                <c:pt idx="13">
                  <c:v>R03-Médicaments asthme/BPCO</c:v>
                </c:pt>
              </c:strCache>
            </c:strRef>
          </c:cat>
          <c:val>
            <c:numRef>
              <c:f>Feuil1!$B$2:$B$15</c:f>
              <c:numCache>
                <c:formatCode>0.00%</c:formatCode>
                <c:ptCount val="14"/>
                <c:pt idx="0">
                  <c:v>0.29000000000000009</c:v>
                </c:pt>
                <c:pt idx="1">
                  <c:v>0.31000000000000011</c:v>
                </c:pt>
                <c:pt idx="2">
                  <c:v>0.31000000000000011</c:v>
                </c:pt>
                <c:pt idx="3">
                  <c:v>0.34</c:v>
                </c:pt>
                <c:pt idx="4">
                  <c:v>0.35000000000000009</c:v>
                </c:pt>
                <c:pt idx="5">
                  <c:v>0.35000000000000009</c:v>
                </c:pt>
                <c:pt idx="6">
                  <c:v>0.35000000000000009</c:v>
                </c:pt>
                <c:pt idx="9">
                  <c:v>0.51</c:v>
                </c:pt>
                <c:pt idx="10">
                  <c:v>0.52</c:v>
                </c:pt>
                <c:pt idx="11">
                  <c:v>0.53</c:v>
                </c:pt>
                <c:pt idx="12">
                  <c:v>0.62000000000000022</c:v>
                </c:pt>
                <c:pt idx="13">
                  <c:v>0.63000000000000023</c:v>
                </c:pt>
              </c:numCache>
            </c:numRef>
          </c:val>
          <c:extLst>
            <c:ext xmlns:c16="http://schemas.microsoft.com/office/drawing/2014/chart" uri="{C3380CC4-5D6E-409C-BE32-E72D297353CC}">
              <c16:uniqueId val="{0000001C-A2C8-49DC-8693-2B04F52A505B}"/>
            </c:ext>
          </c:extLst>
        </c:ser>
        <c:dLbls>
          <c:showLegendKey val="0"/>
          <c:showVal val="0"/>
          <c:showCatName val="0"/>
          <c:showSerName val="0"/>
          <c:showPercent val="0"/>
          <c:showBubbleSize val="0"/>
        </c:dLbls>
        <c:gapWidth val="75"/>
        <c:overlap val="-25"/>
        <c:axId val="124158720"/>
        <c:axId val="124160256"/>
      </c:barChart>
      <c:catAx>
        <c:axId val="124158720"/>
        <c:scaling>
          <c:orientation val="minMax"/>
        </c:scaling>
        <c:delete val="0"/>
        <c:axPos val="b"/>
        <c:numFmt formatCode="General" sourceLinked="0"/>
        <c:majorTickMark val="none"/>
        <c:minorTickMark val="none"/>
        <c:tickLblPos val="nextTo"/>
        <c:txPr>
          <a:bodyPr/>
          <a:lstStyle/>
          <a:p>
            <a:pPr>
              <a:defRPr sz="1050" b="1"/>
            </a:pPr>
            <a:endParaRPr lang="fr-FR"/>
          </a:p>
        </c:txPr>
        <c:crossAx val="124160256"/>
        <c:crosses val="autoZero"/>
        <c:auto val="1"/>
        <c:lblAlgn val="ctr"/>
        <c:lblOffset val="100"/>
        <c:noMultiLvlLbl val="1"/>
      </c:catAx>
      <c:valAx>
        <c:axId val="124160256"/>
        <c:scaling>
          <c:orientation val="minMax"/>
          <c:max val="0.8"/>
          <c:min val="0"/>
        </c:scaling>
        <c:delete val="0"/>
        <c:axPos val="l"/>
        <c:majorGridlines>
          <c:spPr>
            <a:ln>
              <a:solidFill>
                <a:schemeClr val="bg1">
                  <a:lumMod val="65000"/>
                </a:schemeClr>
              </a:solidFill>
            </a:ln>
          </c:spPr>
        </c:majorGridlines>
        <c:numFmt formatCode="0%" sourceLinked="0"/>
        <c:majorTickMark val="out"/>
        <c:minorTickMark val="cross"/>
        <c:tickLblPos val="nextTo"/>
        <c:spPr>
          <a:ln w="9525">
            <a:noFill/>
          </a:ln>
        </c:spPr>
        <c:txPr>
          <a:bodyPr/>
          <a:lstStyle/>
          <a:p>
            <a:pPr>
              <a:defRPr sz="1100"/>
            </a:pPr>
            <a:endParaRPr lang="fr-FR"/>
          </a:p>
        </c:txPr>
        <c:crossAx val="124158720"/>
        <c:crosses val="autoZero"/>
        <c:crossBetween val="between"/>
        <c:majorUnit val="0.1"/>
      </c:valAx>
    </c:plotArea>
    <c:plotVisOnly val="1"/>
    <c:dispBlanksAs val="zero"/>
    <c:showDLblsOverMax val="1"/>
  </c:chart>
  <c:txPr>
    <a:bodyPr/>
    <a:lstStyle/>
    <a:p>
      <a:pPr>
        <a:defRPr sz="1800"/>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E2195-BF02-4749-826D-18EB43D6A25B}" type="datetimeFigureOut">
              <a:rPr lang="fr-FR" smtClean="0"/>
              <a:pPr/>
              <a:t>08/09/2021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5B058-A088-4BF3-BE07-387612EF013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12</a:t>
            </a:fld>
            <a:endParaRPr lang="fr-FR"/>
          </a:p>
        </p:txBody>
      </p:sp>
    </p:spTree>
    <p:extLst>
      <p:ext uri="{BB962C8B-B14F-4D97-AF65-F5344CB8AC3E}">
        <p14:creationId xmlns:p14="http://schemas.microsoft.com/office/powerpoint/2010/main" val="102888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Différence</a:t>
            </a:r>
            <a:r>
              <a:rPr lang="fr-FR" baseline="0" dirty="0"/>
              <a:t> à 3 et 6 mois ?</a:t>
            </a:r>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6</a:t>
            </a:fld>
            <a:endParaRPr lang="fr-FR"/>
          </a:p>
        </p:txBody>
      </p:sp>
    </p:spTree>
    <p:extLst>
      <p:ext uri="{BB962C8B-B14F-4D97-AF65-F5344CB8AC3E}">
        <p14:creationId xmlns:p14="http://schemas.microsoft.com/office/powerpoint/2010/main" val="61285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C5B058-A088-4BF3-BE07-387612EF013E}"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2393775E-E38F-4E62-8CBC-B001AC623341}" type="datetime1">
              <a:rPr lang="fr-FR" smtClean="0"/>
              <a:pPr/>
              <a:t>08/09/2021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1565491A-D911-4A77-986B-7AFA18E7CF3E}" type="datetime1">
              <a:rPr lang="fr-FR" smtClean="0"/>
              <a:pPr/>
              <a:t>08/09/2021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5D624021-3D7F-49C9-964B-2CEEF8332E5F}" type="datetime1">
              <a:rPr lang="fr-FR" smtClean="0"/>
              <a:pPr/>
              <a:t>08/09/2021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80D5480-CF46-410B-8AB4-C3800E29082A}" type="datetime1">
              <a:rPr lang="fr-FR" smtClean="0"/>
              <a:pPr/>
              <a:t>08/09/2021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535FCF1E-649C-4529-94EF-8782CB8A1474}" type="datetime1">
              <a:rPr lang="fr-FR" smtClean="0"/>
              <a:pPr/>
              <a:t>08/09/2021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7AF0A498-7797-4531-B6FF-03EFBA4E0683}" type="datetime1">
              <a:rPr lang="fr-FR" smtClean="0"/>
              <a:pPr/>
              <a:t>08/09/2021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8AAC09D9-32A9-49D3-AB18-5E35EA90F331}" type="datetime1">
              <a:rPr lang="fr-FR" smtClean="0"/>
              <a:pPr/>
              <a:t>08/09/2021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61545E0F-4026-45FD-A41E-23AD5E52E321}" type="datetime1">
              <a:rPr lang="fr-FR" smtClean="0"/>
              <a:pPr/>
              <a:t>08/09/2021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3750DE-B953-44A2-8036-F8A449C659B0}" type="datetime1">
              <a:rPr lang="fr-FR" smtClean="0"/>
              <a:pPr/>
              <a:t>08/09/2021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DC4BCBB-293E-468F-B255-A5B96133AF92}" type="datetime1">
              <a:rPr lang="fr-FR" smtClean="0"/>
              <a:pPr/>
              <a:t>08/09/2021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88A7C50-1C76-4926-97E4-2AFD3C333A7E}" type="datetime1">
              <a:rPr lang="fr-FR" smtClean="0"/>
              <a:pPr/>
              <a:t>08/09/2021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F078D-AEC7-415D-A21E-490A27C55F8E}" type="datetime1">
              <a:rPr lang="fr-FR" smtClean="0"/>
              <a:pPr/>
              <a:t>08/09/2021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2" cstate="print"/>
          <a:srcRect t="19998" b="43752"/>
          <a:stretch>
            <a:fillRect/>
          </a:stretch>
        </p:blipFill>
        <p:spPr bwMode="auto">
          <a:xfrm>
            <a:off x="0" y="1500173"/>
            <a:ext cx="9144000" cy="2071702"/>
          </a:xfrm>
          <a:prstGeom prst="rect">
            <a:avLst/>
          </a:prstGeom>
          <a:noFill/>
        </p:spPr>
      </p:pic>
      <p:sp>
        <p:nvSpPr>
          <p:cNvPr id="7" name="Rectangle 6"/>
          <p:cNvSpPr/>
          <p:nvPr/>
        </p:nvSpPr>
        <p:spPr>
          <a:xfrm>
            <a:off x="0" y="1071546"/>
            <a:ext cx="9144000"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JOURNEES</a:t>
            </a:r>
            <a:r>
              <a:rPr lang="fr-FR" b="1" dirty="0"/>
              <a:t> ADPHSO-LAROPHA</a:t>
            </a:r>
          </a:p>
        </p:txBody>
      </p:sp>
      <p:sp>
        <p:nvSpPr>
          <p:cNvPr id="8" name="ZoneTexte 7"/>
          <p:cNvSpPr txBox="1"/>
          <p:nvPr/>
        </p:nvSpPr>
        <p:spPr>
          <a:xfrm>
            <a:off x="0" y="1857364"/>
            <a:ext cx="9144000" cy="1200329"/>
          </a:xfrm>
          <a:prstGeom prst="rect">
            <a:avLst/>
          </a:prstGeom>
          <a:noFill/>
        </p:spPr>
        <p:txBody>
          <a:bodyPr wrap="square" rtlCol="0">
            <a:spAutoFit/>
          </a:bodyPr>
          <a:lstStyle/>
          <a:p>
            <a:pPr marL="174625" algn="ctr"/>
            <a:r>
              <a:rPr lang="fr-FR" sz="3600" b="1" dirty="0">
                <a:solidFill>
                  <a:schemeClr val="bg1"/>
                </a:solidFill>
              </a:rPr>
              <a:t>Développement d’une échelle d’auto-évaluation de l’observance thérapeutique</a:t>
            </a:r>
          </a:p>
        </p:txBody>
      </p:sp>
      <p:sp>
        <p:nvSpPr>
          <p:cNvPr id="6" name="ZoneTexte 5"/>
          <p:cNvSpPr txBox="1"/>
          <p:nvPr/>
        </p:nvSpPr>
        <p:spPr>
          <a:xfrm>
            <a:off x="0" y="3786190"/>
            <a:ext cx="9144000" cy="1292662"/>
          </a:xfrm>
          <a:prstGeom prst="rect">
            <a:avLst/>
          </a:prstGeom>
          <a:noFill/>
        </p:spPr>
        <p:txBody>
          <a:bodyPr wrap="square" rtlCol="0">
            <a:spAutoFit/>
          </a:bodyPr>
          <a:lstStyle/>
          <a:p>
            <a:pPr algn="ctr"/>
            <a:r>
              <a:rPr lang="fr-FR" dirty="0" err="1">
                <a:solidFill>
                  <a:schemeClr val="tx2"/>
                </a:solidFill>
              </a:rPr>
              <a:t>Theret</a:t>
            </a:r>
            <a:r>
              <a:rPr lang="fr-FR" dirty="0">
                <a:solidFill>
                  <a:schemeClr val="tx2"/>
                </a:solidFill>
              </a:rPr>
              <a:t> S.</a:t>
            </a:r>
            <a:r>
              <a:rPr lang="fr-FR" baseline="30000" dirty="0">
                <a:solidFill>
                  <a:schemeClr val="tx2"/>
                </a:solidFill>
              </a:rPr>
              <a:t>1</a:t>
            </a:r>
            <a:r>
              <a:rPr lang="fr-FR" dirty="0">
                <a:solidFill>
                  <a:schemeClr val="tx2"/>
                </a:solidFill>
              </a:rPr>
              <a:t>, N. Chapet</a:t>
            </a:r>
            <a:r>
              <a:rPr lang="fr-FR" baseline="30000" dirty="0">
                <a:solidFill>
                  <a:schemeClr val="tx2"/>
                </a:solidFill>
              </a:rPr>
              <a:t>1</a:t>
            </a:r>
            <a:r>
              <a:rPr lang="fr-FR" dirty="0">
                <a:solidFill>
                  <a:schemeClr val="tx2"/>
                </a:solidFill>
              </a:rPr>
              <a:t>, F. Roubille</a:t>
            </a:r>
            <a:r>
              <a:rPr lang="fr-FR" baseline="30000" dirty="0">
                <a:solidFill>
                  <a:schemeClr val="tx2"/>
                </a:solidFill>
              </a:rPr>
              <a:t>2</a:t>
            </a:r>
            <a:r>
              <a:rPr lang="fr-FR" dirty="0">
                <a:solidFill>
                  <a:schemeClr val="tx2"/>
                </a:solidFill>
              </a:rPr>
              <a:t>, A. Sultan</a:t>
            </a:r>
            <a:r>
              <a:rPr lang="fr-FR" baseline="30000" dirty="0">
                <a:solidFill>
                  <a:schemeClr val="tx2"/>
                </a:solidFill>
              </a:rPr>
              <a:t>3</a:t>
            </a:r>
            <a:r>
              <a:rPr lang="fr-FR" dirty="0">
                <a:solidFill>
                  <a:schemeClr val="tx2"/>
                </a:solidFill>
              </a:rPr>
              <a:t>, </a:t>
            </a:r>
            <a:r>
              <a:rPr lang="fr-FR" dirty="0" err="1">
                <a:solidFill>
                  <a:schemeClr val="tx2"/>
                </a:solidFill>
              </a:rPr>
              <a:t>Lohan</a:t>
            </a:r>
            <a:r>
              <a:rPr lang="fr-FR" dirty="0">
                <a:solidFill>
                  <a:schemeClr val="tx2"/>
                </a:solidFill>
              </a:rPr>
              <a:t> L.</a:t>
            </a:r>
            <a:r>
              <a:rPr lang="fr-FR" baseline="30000" dirty="0">
                <a:solidFill>
                  <a:schemeClr val="tx2"/>
                </a:solidFill>
              </a:rPr>
              <a:t>1</a:t>
            </a:r>
            <a:r>
              <a:rPr lang="fr-FR" dirty="0">
                <a:solidFill>
                  <a:schemeClr val="tx2"/>
                </a:solidFill>
              </a:rPr>
              <a:t>, </a:t>
            </a:r>
            <a:r>
              <a:rPr lang="fr-FR" dirty="0" err="1">
                <a:solidFill>
                  <a:schemeClr val="tx2"/>
                </a:solidFill>
              </a:rPr>
              <a:t>Breuker</a:t>
            </a:r>
            <a:r>
              <a:rPr lang="fr-FR" dirty="0">
                <a:solidFill>
                  <a:schemeClr val="tx2"/>
                </a:solidFill>
              </a:rPr>
              <a:t> C.</a:t>
            </a:r>
            <a:r>
              <a:rPr lang="fr-FR" baseline="30000" dirty="0">
                <a:solidFill>
                  <a:schemeClr val="tx2"/>
                </a:solidFill>
              </a:rPr>
              <a:t>1</a:t>
            </a:r>
          </a:p>
          <a:p>
            <a:pPr algn="ctr"/>
            <a:endParaRPr lang="fr-FR" sz="1600" dirty="0">
              <a:solidFill>
                <a:schemeClr val="tx2"/>
              </a:solidFill>
            </a:endParaRPr>
          </a:p>
          <a:p>
            <a:pPr algn="ctr"/>
            <a:r>
              <a:rPr lang="fr-FR" sz="1400" b="1" i="1" baseline="30000" dirty="0">
                <a:solidFill>
                  <a:schemeClr val="tx2"/>
                </a:solidFill>
              </a:rPr>
              <a:t>1  </a:t>
            </a:r>
            <a:r>
              <a:rPr lang="fr-FR" sz="1400" i="1" dirty="0">
                <a:solidFill>
                  <a:schemeClr val="tx2"/>
                </a:solidFill>
              </a:rPr>
              <a:t>Centre Hospitalier Universitaire (CHU) Montpellier, pharmacie </a:t>
            </a:r>
            <a:r>
              <a:rPr lang="fr-FR" sz="1400" i="1" dirty="0" err="1">
                <a:solidFill>
                  <a:schemeClr val="tx2"/>
                </a:solidFill>
              </a:rPr>
              <a:t>Lapeyronie</a:t>
            </a:r>
            <a:endParaRPr lang="fr-FR" sz="1400" i="1" dirty="0">
              <a:solidFill>
                <a:schemeClr val="tx2"/>
              </a:solidFill>
            </a:endParaRPr>
          </a:p>
          <a:p>
            <a:pPr algn="ctr"/>
            <a:r>
              <a:rPr lang="fr-FR" sz="1400" b="1" i="1" baseline="30000" dirty="0">
                <a:solidFill>
                  <a:schemeClr val="tx2"/>
                </a:solidFill>
              </a:rPr>
              <a:t>2  </a:t>
            </a:r>
            <a:r>
              <a:rPr lang="fr-FR" sz="1400" i="1" dirty="0">
                <a:solidFill>
                  <a:schemeClr val="tx2"/>
                </a:solidFill>
              </a:rPr>
              <a:t>Centre Hospitalier Universitaire (CHU) Montpellier, service de cardiologie</a:t>
            </a:r>
          </a:p>
          <a:p>
            <a:pPr algn="ctr"/>
            <a:r>
              <a:rPr lang="fr-FR" sz="1400" b="1" i="1" baseline="30000" dirty="0">
                <a:solidFill>
                  <a:schemeClr val="tx2"/>
                </a:solidFill>
              </a:rPr>
              <a:t>3  </a:t>
            </a:r>
            <a:r>
              <a:rPr lang="fr-FR" sz="1400" i="1" dirty="0">
                <a:solidFill>
                  <a:schemeClr val="tx2"/>
                </a:solidFill>
              </a:rPr>
              <a:t>Centre Hospitalier Universitaire (CHU) Montpellier, service d’endocrinologie-nutrition</a:t>
            </a:r>
          </a:p>
        </p:txBody>
      </p:sp>
      <p:pic>
        <p:nvPicPr>
          <p:cNvPr id="1028" name="Picture 4" descr="Accueil - CHU de Montpellier"/>
          <p:cNvPicPr>
            <a:picLocks noChangeAspect="1" noChangeArrowheads="1"/>
          </p:cNvPicPr>
          <p:nvPr/>
        </p:nvPicPr>
        <p:blipFill>
          <a:blip r:embed="rId3" cstate="print"/>
          <a:srcRect/>
          <a:stretch>
            <a:fillRect/>
          </a:stretch>
        </p:blipFill>
        <p:spPr bwMode="auto">
          <a:xfrm>
            <a:off x="7572396" y="5500702"/>
            <a:ext cx="1298872" cy="928694"/>
          </a:xfrm>
          <a:prstGeom prst="rect">
            <a:avLst/>
          </a:prstGeom>
          <a:noFill/>
        </p:spPr>
      </p:pic>
      <p:pic>
        <p:nvPicPr>
          <p:cNvPr id="53250" name="Picture 2" descr="ADPHSO » Accueil"/>
          <p:cNvPicPr>
            <a:picLocks noChangeAspect="1" noChangeArrowheads="1"/>
          </p:cNvPicPr>
          <p:nvPr/>
        </p:nvPicPr>
        <p:blipFill>
          <a:blip r:embed="rId4" cstate="print"/>
          <a:srcRect/>
          <a:stretch>
            <a:fillRect/>
          </a:stretch>
        </p:blipFill>
        <p:spPr bwMode="auto">
          <a:xfrm>
            <a:off x="3929058" y="5500702"/>
            <a:ext cx="837576" cy="1000132"/>
          </a:xfrm>
          <a:prstGeom prst="rect">
            <a:avLst/>
          </a:prstGeom>
          <a:noFill/>
        </p:spPr>
      </p:pic>
      <p:sp>
        <p:nvSpPr>
          <p:cNvPr id="53252" name="AutoShape 4" descr="Laropha - Posts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3254" name="Picture 6" descr="Aucune description de photo disponible."/>
          <p:cNvPicPr>
            <a:picLocks noChangeAspect="1" noChangeArrowheads="1"/>
          </p:cNvPicPr>
          <p:nvPr/>
        </p:nvPicPr>
        <p:blipFill>
          <a:blip r:embed="rId5" cstate="print"/>
          <a:srcRect l="17945" t="13037" r="20705" b="10275"/>
          <a:stretch>
            <a:fillRect/>
          </a:stretch>
        </p:blipFill>
        <p:spPr bwMode="auto">
          <a:xfrm>
            <a:off x="571472" y="5429264"/>
            <a:ext cx="857256" cy="10715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5" name="Tableau 14"/>
          <p:cNvGraphicFramePr>
            <a:graphicFrameLocks noGrp="1"/>
          </p:cNvGraphicFramePr>
          <p:nvPr/>
        </p:nvGraphicFramePr>
        <p:xfrm>
          <a:off x="4143372" y="2643182"/>
          <a:ext cx="4429158" cy="2335786"/>
        </p:xfrm>
        <a:graphic>
          <a:graphicData uri="http://schemas.openxmlformats.org/drawingml/2006/table">
            <a:tbl>
              <a:tblPr/>
              <a:tblGrid>
                <a:gridCol w="1175480">
                  <a:extLst>
                    <a:ext uri="{9D8B030D-6E8A-4147-A177-3AD203B41FA5}">
                      <a16:colId xmlns:a16="http://schemas.microsoft.com/office/drawing/2014/main" val="20000"/>
                    </a:ext>
                  </a:extLst>
                </a:gridCol>
                <a:gridCol w="818446">
                  <a:extLst>
                    <a:ext uri="{9D8B030D-6E8A-4147-A177-3AD203B41FA5}">
                      <a16:colId xmlns:a16="http://schemas.microsoft.com/office/drawing/2014/main" val="20001"/>
                    </a:ext>
                  </a:extLst>
                </a:gridCol>
                <a:gridCol w="796351">
                  <a:extLst>
                    <a:ext uri="{9D8B030D-6E8A-4147-A177-3AD203B41FA5}">
                      <a16:colId xmlns:a16="http://schemas.microsoft.com/office/drawing/2014/main" val="20002"/>
                    </a:ext>
                  </a:extLst>
                </a:gridCol>
                <a:gridCol w="782252">
                  <a:extLst>
                    <a:ext uri="{9D8B030D-6E8A-4147-A177-3AD203B41FA5}">
                      <a16:colId xmlns:a16="http://schemas.microsoft.com/office/drawing/2014/main" val="20003"/>
                    </a:ext>
                  </a:extLst>
                </a:gridCol>
                <a:gridCol w="856629">
                  <a:extLst>
                    <a:ext uri="{9D8B030D-6E8A-4147-A177-3AD203B41FA5}">
                      <a16:colId xmlns:a16="http://schemas.microsoft.com/office/drawing/2014/main" val="20004"/>
                    </a:ext>
                  </a:extLst>
                </a:gridCol>
              </a:tblGrid>
              <a:tr h="206744">
                <a:tc>
                  <a:txBody>
                    <a:bodyPr/>
                    <a:lstStyle/>
                    <a:p>
                      <a:pPr algn="ctr">
                        <a:lnSpc>
                          <a:spcPct val="115000"/>
                        </a:lnSpc>
                        <a:spcAft>
                          <a:spcPts val="0"/>
                        </a:spcAft>
                      </a:pPr>
                      <a:endParaRPr lang="fr-FR" sz="1000" dirty="0">
                        <a:latin typeface="+mn-lt"/>
                        <a:ea typeface="Times New Roman"/>
                        <a:cs typeface="Times New Roman"/>
                      </a:endParaRPr>
                    </a:p>
                  </a:txBody>
                  <a:tcPr marL="66175" marR="66175"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gridSpan="2">
                  <a:txBody>
                    <a:bodyPr/>
                    <a:lstStyle/>
                    <a:p>
                      <a:pPr algn="ctr">
                        <a:lnSpc>
                          <a:spcPct val="115000"/>
                        </a:lnSpc>
                        <a:spcAft>
                          <a:spcPts val="0"/>
                        </a:spcAft>
                      </a:pPr>
                      <a:r>
                        <a:rPr lang="fr-FR" sz="1000" b="1" dirty="0">
                          <a:solidFill>
                            <a:srgbClr val="FFFFFF"/>
                          </a:solidFill>
                          <a:latin typeface="+mn-lt"/>
                          <a:ea typeface="Times New Roman"/>
                          <a:cs typeface="Times New Roman"/>
                        </a:rPr>
                        <a:t>MPR3</a:t>
                      </a:r>
                      <a:endParaRPr lang="fr-FR" sz="1000" dirty="0">
                        <a:latin typeface="+mn-lt"/>
                        <a:ea typeface="Times New Roman"/>
                        <a:cs typeface="Times New Roman"/>
                      </a:endParaRPr>
                    </a:p>
                  </a:txBody>
                  <a:tcPr marL="66175" marR="66175" marT="0" marB="0">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hMerge="1">
                  <a:txBody>
                    <a:bodyPr/>
                    <a:lstStyle/>
                    <a:p>
                      <a:endParaRPr lang="fr-FR"/>
                    </a:p>
                  </a:txBody>
                  <a:tcPr/>
                </a:tc>
                <a:tc gridSpan="2">
                  <a:txBody>
                    <a:bodyPr/>
                    <a:lstStyle/>
                    <a:p>
                      <a:pPr algn="ctr">
                        <a:lnSpc>
                          <a:spcPct val="115000"/>
                        </a:lnSpc>
                        <a:spcAft>
                          <a:spcPts val="0"/>
                        </a:spcAft>
                      </a:pPr>
                      <a:r>
                        <a:rPr lang="fr-FR" sz="1000" b="1" dirty="0">
                          <a:solidFill>
                            <a:srgbClr val="FFFFFF"/>
                          </a:solidFill>
                          <a:latin typeface="+mn-lt"/>
                          <a:ea typeface="Times New Roman"/>
                          <a:cs typeface="Times New Roman"/>
                        </a:rPr>
                        <a:t>MPR6</a:t>
                      </a:r>
                      <a:endParaRPr lang="fr-FR" sz="1000" dirty="0">
                        <a:latin typeface="+mn-lt"/>
                        <a:ea typeface="Times New Roman"/>
                        <a:cs typeface="Times New Roman"/>
                      </a:endParaRPr>
                    </a:p>
                  </a:txBody>
                  <a:tcPr marL="66175" marR="66175" marT="0" marB="0">
                    <a:lnL w="12700" cap="flat" cmpd="sng" algn="ctr">
                      <a:solidFill>
                        <a:srgbClr val="92CDDC"/>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hMerge="1">
                  <a:txBody>
                    <a:bodyPr/>
                    <a:lstStyle/>
                    <a:p>
                      <a:endParaRPr lang="fr-FR"/>
                    </a:p>
                  </a:txBody>
                  <a:tcPr/>
                </a:tc>
                <a:extLst>
                  <a:ext uri="{0D108BD9-81ED-4DB2-BD59-A6C34878D82A}">
                    <a16:rowId xmlns:a16="http://schemas.microsoft.com/office/drawing/2014/main" val="10000"/>
                  </a:ext>
                </a:extLst>
              </a:tr>
              <a:tr h="563846">
                <a:tc>
                  <a:txBody>
                    <a:bodyPr/>
                    <a:lstStyle/>
                    <a:p>
                      <a:pPr algn="l">
                        <a:lnSpc>
                          <a:spcPct val="115000"/>
                        </a:lnSpc>
                        <a:spcAft>
                          <a:spcPts val="0"/>
                        </a:spcAft>
                      </a:pPr>
                      <a:r>
                        <a:rPr lang="fr-FR" sz="1000" b="1" dirty="0">
                          <a:solidFill>
                            <a:srgbClr val="FFFFFF"/>
                          </a:solidFill>
                          <a:latin typeface="+mn-lt"/>
                          <a:ea typeface="Times New Roman"/>
                          <a:cs typeface="Times New Roman"/>
                        </a:rPr>
                        <a:t>Variables</a:t>
                      </a:r>
                      <a:endParaRPr lang="fr-FR" sz="1000" dirty="0">
                        <a:latin typeface="+mn-lt"/>
                        <a:ea typeface="Times New Roman"/>
                        <a:cs typeface="Times New Roman"/>
                      </a:endParaRPr>
                    </a:p>
                  </a:txBody>
                  <a:tcPr marL="66175" marR="6617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000" dirty="0">
                          <a:solidFill>
                            <a:srgbClr val="FFFFFF"/>
                          </a:solidFill>
                          <a:latin typeface="+mn-lt"/>
                          <a:ea typeface="Times New Roman"/>
                          <a:cs typeface="Times New Roman"/>
                        </a:rPr>
                        <a:t>Groupe 1</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MPR &lt; 80</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n=125</a:t>
                      </a:r>
                      <a:endParaRPr lang="fr-FR" sz="1000" dirty="0">
                        <a:latin typeface="+mn-lt"/>
                        <a:ea typeface="Times New Roman"/>
                        <a:cs typeface="Times New Roman"/>
                      </a:endParaRPr>
                    </a:p>
                  </a:txBody>
                  <a:tcPr marL="66175" marR="6617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000" dirty="0">
                          <a:solidFill>
                            <a:srgbClr val="FFFFFF"/>
                          </a:solidFill>
                          <a:latin typeface="+mn-lt"/>
                          <a:ea typeface="Times New Roman"/>
                          <a:cs typeface="Times New Roman"/>
                        </a:rPr>
                        <a:t>Groupe 2</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MPR ≥ 80</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n=122</a:t>
                      </a:r>
                      <a:endParaRPr lang="fr-FR" sz="1000" dirty="0">
                        <a:latin typeface="+mn-lt"/>
                        <a:ea typeface="Times New Roman"/>
                        <a:cs typeface="Times New Roman"/>
                      </a:endParaRP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000" dirty="0">
                          <a:solidFill>
                            <a:srgbClr val="FFFFFF"/>
                          </a:solidFill>
                          <a:latin typeface="+mn-lt"/>
                          <a:ea typeface="Times New Roman"/>
                          <a:cs typeface="Times New Roman"/>
                        </a:rPr>
                        <a:t>Groupe 1</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MPR &lt; 80</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n=91</a:t>
                      </a:r>
                      <a:endParaRPr lang="fr-FR" sz="1000" dirty="0">
                        <a:latin typeface="+mn-lt"/>
                        <a:ea typeface="Times New Roman"/>
                        <a:cs typeface="Times New Roman"/>
                      </a:endParaRPr>
                    </a:p>
                  </a:txBody>
                  <a:tcPr marL="66175" marR="66175" marT="0" marB="0" anchor="ctr">
                    <a:lnL w="12700" cap="flat" cmpd="sng" algn="ctr">
                      <a:solidFill>
                        <a:schemeClr val="accent5">
                          <a:lumMod val="60000"/>
                          <a:lumOff val="40000"/>
                        </a:schemeClr>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000" dirty="0">
                          <a:solidFill>
                            <a:srgbClr val="FFFFFF"/>
                          </a:solidFill>
                          <a:latin typeface="+mn-lt"/>
                          <a:ea typeface="Times New Roman"/>
                          <a:cs typeface="Times New Roman"/>
                        </a:rPr>
                        <a:t>Groupe 2</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MPR ≥ 80</a:t>
                      </a:r>
                      <a:endParaRPr lang="fr-FR" sz="1000" dirty="0">
                        <a:latin typeface="+mn-lt"/>
                        <a:ea typeface="Times New Roman"/>
                        <a:cs typeface="Times New Roman"/>
                      </a:endParaRPr>
                    </a:p>
                    <a:p>
                      <a:pPr algn="ctr">
                        <a:lnSpc>
                          <a:spcPct val="115000"/>
                        </a:lnSpc>
                        <a:spcAft>
                          <a:spcPts val="0"/>
                        </a:spcAft>
                      </a:pPr>
                      <a:r>
                        <a:rPr lang="fr-FR" sz="1000" dirty="0">
                          <a:solidFill>
                            <a:srgbClr val="FFFFFF"/>
                          </a:solidFill>
                          <a:latin typeface="+mn-lt"/>
                          <a:ea typeface="Times New Roman"/>
                          <a:cs typeface="Times New Roman"/>
                        </a:rPr>
                        <a:t>n=110</a:t>
                      </a:r>
                      <a:endParaRPr lang="fr-FR" sz="1000" dirty="0">
                        <a:latin typeface="+mn-lt"/>
                        <a:ea typeface="Times New Roman"/>
                        <a:cs typeface="Times New Roman"/>
                      </a:endParaRP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extLst>
                  <a:ext uri="{0D108BD9-81ED-4DB2-BD59-A6C34878D82A}">
                    <a16:rowId xmlns:a16="http://schemas.microsoft.com/office/drawing/2014/main" val="10001"/>
                  </a:ext>
                </a:extLst>
              </a:tr>
              <a:tr h="260866">
                <a:tc gridSpan="5">
                  <a:txBody>
                    <a:bodyPr/>
                    <a:lstStyle/>
                    <a:p>
                      <a:pPr algn="l">
                        <a:lnSpc>
                          <a:spcPct val="115000"/>
                        </a:lnSpc>
                        <a:spcAft>
                          <a:spcPts val="0"/>
                        </a:spcAft>
                      </a:pPr>
                      <a:r>
                        <a:rPr lang="fr-FR" sz="1000" b="1" dirty="0">
                          <a:latin typeface="+mn-lt"/>
                          <a:ea typeface="Times New Roman"/>
                          <a:cs typeface="Times New Roman"/>
                        </a:rPr>
                        <a:t>MPR moyen (%)</a:t>
                      </a:r>
                      <a:endParaRPr lang="fr-FR" sz="1000" dirty="0">
                        <a:latin typeface="+mn-lt"/>
                        <a:ea typeface="Times New Roman"/>
                        <a:cs typeface="Times New Roman"/>
                      </a:endParaRPr>
                    </a:p>
                  </a:txBody>
                  <a:tcPr marL="66175" marR="66175"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2"/>
                  </a:ext>
                </a:extLst>
              </a:tr>
              <a:tr h="260866">
                <a:tc>
                  <a:txBody>
                    <a:bodyPr/>
                    <a:lstStyle/>
                    <a:p>
                      <a:pPr algn="l">
                        <a:lnSpc>
                          <a:spcPct val="115000"/>
                        </a:lnSpc>
                        <a:spcAft>
                          <a:spcPts val="0"/>
                        </a:spcAft>
                      </a:pPr>
                      <a:r>
                        <a:rPr lang="fr-FR" sz="1000" dirty="0">
                          <a:latin typeface="+mn-lt"/>
                          <a:ea typeface="Times New Roman"/>
                          <a:cs typeface="Times New Roman"/>
                        </a:rPr>
                        <a:t>Plafonné</a:t>
                      </a:r>
                    </a:p>
                  </a:txBody>
                  <a:tcPr marL="66175" marR="66175" marT="0" marB="0" anchor="ctr">
                    <a:lnL w="12700" cap="flat" cmpd="sng" algn="ctr">
                      <a:solidFill>
                        <a:srgbClr val="78C0D4"/>
                      </a:solidFill>
                      <a:prstDash val="solid"/>
                      <a:round/>
                      <a:headEnd type="none" w="med" len="med"/>
                      <a:tailEnd type="none" w="med" len="med"/>
                    </a:lnL>
                    <a:lnR>
                      <a:noFill/>
                    </a:lnR>
                    <a:lnT w="12700" cap="flat" cmpd="sng" algn="ctr">
                      <a:solidFill>
                        <a:schemeClr val="accent5">
                          <a:lumMod val="60000"/>
                          <a:lumOff val="40000"/>
                        </a:schemeClr>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55,4 ± 23,4</a:t>
                      </a:r>
                    </a:p>
                  </a:txBody>
                  <a:tcPr marL="66175" marR="66175" marT="0" marB="0" anchor="ctr">
                    <a:lnL>
                      <a:noFill/>
                    </a:lnL>
                    <a:lnR>
                      <a:noFill/>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93,8 ± 6,0</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fr-FR" sz="1000">
                          <a:latin typeface="+mn-lt"/>
                          <a:ea typeface="Times New Roman"/>
                          <a:cs typeface="Times New Roman"/>
                        </a:rPr>
                        <a:t>53,1 ± 22,6</a:t>
                      </a:r>
                    </a:p>
                  </a:txBody>
                  <a:tcPr marL="66175" marR="66175" marT="0" marB="0" anchor="ctr">
                    <a:lnL w="12700" cap="flat" cmpd="sng" algn="ctr">
                      <a:solidFill>
                        <a:schemeClr val="accent5">
                          <a:lumMod val="60000"/>
                          <a:lumOff val="40000"/>
                        </a:schemeClr>
                      </a:solidFill>
                      <a:prstDash val="solid"/>
                      <a:round/>
                      <a:headEnd type="none" w="med" len="med"/>
                      <a:tailEnd type="none" w="med" len="med"/>
                    </a:lnL>
                    <a:lnR>
                      <a:noFill/>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91,7 ± 6,4</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60866">
                <a:tc>
                  <a:txBody>
                    <a:bodyPr/>
                    <a:lstStyle/>
                    <a:p>
                      <a:pPr algn="l">
                        <a:lnSpc>
                          <a:spcPct val="115000"/>
                        </a:lnSpc>
                        <a:spcAft>
                          <a:spcPts val="0"/>
                        </a:spcAft>
                      </a:pPr>
                      <a:r>
                        <a:rPr lang="fr-FR" sz="1000" dirty="0">
                          <a:latin typeface="+mn-lt"/>
                          <a:ea typeface="Times New Roman"/>
                          <a:cs typeface="Times New Roman"/>
                        </a:rPr>
                        <a:t>Non plafonné </a:t>
                      </a:r>
                    </a:p>
                  </a:txBody>
                  <a:tcPr marL="66175" marR="6617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71,1 ± 135,4</a:t>
                      </a:r>
                    </a:p>
                  </a:txBody>
                  <a:tcPr marL="66175" marR="66175" marT="0" marB="0" anchor="ctr">
                    <a:lnL>
                      <a:noFill/>
                    </a:lnL>
                    <a:lnR>
                      <a:noFill/>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108,4 ± 24,2</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55,7 ± 26,6</a:t>
                      </a:r>
                    </a:p>
                  </a:txBody>
                  <a:tcPr marL="66175" marR="66175" marT="0" marB="0" anchor="ctr">
                    <a:lnL w="12700" cap="flat" cmpd="sng" algn="ctr">
                      <a:solidFill>
                        <a:schemeClr val="accent5">
                          <a:lumMod val="60000"/>
                          <a:lumOff val="40000"/>
                        </a:schemeClr>
                      </a:solidFill>
                      <a:prstDash val="solid"/>
                      <a:round/>
                      <a:headEnd type="none" w="med" len="med"/>
                      <a:tailEnd type="none" w="med" len="med"/>
                    </a:lnL>
                    <a:lnR>
                      <a:noFill/>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115,9 ± 139,8</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60866">
                <a:tc gridSpan="5">
                  <a:txBody>
                    <a:bodyPr/>
                    <a:lstStyle/>
                    <a:p>
                      <a:pPr algn="l">
                        <a:lnSpc>
                          <a:spcPct val="115000"/>
                        </a:lnSpc>
                        <a:spcAft>
                          <a:spcPts val="0"/>
                        </a:spcAft>
                      </a:pPr>
                      <a:r>
                        <a:rPr lang="fr-FR" sz="1000" b="1" dirty="0">
                          <a:latin typeface="+mn-lt"/>
                          <a:ea typeface="Times New Roman"/>
                          <a:cs typeface="Times New Roman"/>
                        </a:rPr>
                        <a:t>Médicaments avec MPR plafonné &lt; 80%</a:t>
                      </a:r>
                      <a:endParaRPr lang="fr-FR" sz="1000" dirty="0">
                        <a:latin typeface="+mn-lt"/>
                        <a:ea typeface="Times New Roman"/>
                        <a:cs typeface="Times New Roman"/>
                      </a:endParaRPr>
                    </a:p>
                  </a:txBody>
                  <a:tcPr marL="66175" marR="66175" marT="0" marB="0" anchor="ctr">
                    <a:lnL w="12700" cap="flat" cmpd="sng" algn="ctr">
                      <a:solidFill>
                        <a:srgbClr val="78C0D4"/>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5"/>
                  </a:ext>
                </a:extLst>
              </a:tr>
              <a:tr h="260866">
                <a:tc>
                  <a:txBody>
                    <a:bodyPr/>
                    <a:lstStyle/>
                    <a:p>
                      <a:pPr algn="l">
                        <a:lnSpc>
                          <a:spcPct val="115000"/>
                        </a:lnSpc>
                        <a:spcAft>
                          <a:spcPts val="0"/>
                        </a:spcAft>
                      </a:pPr>
                      <a:r>
                        <a:rPr lang="fr-FR" sz="1000" dirty="0">
                          <a:latin typeface="+mn-lt"/>
                          <a:ea typeface="Times New Roman"/>
                          <a:cs typeface="Times New Roman"/>
                        </a:rPr>
                        <a:t>Nombre moyen </a:t>
                      </a:r>
                    </a:p>
                  </a:txBody>
                  <a:tcPr marL="66175" marR="6617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000" dirty="0">
                          <a:latin typeface="+mn-lt"/>
                          <a:ea typeface="Times New Roman"/>
                          <a:cs typeface="Times New Roman"/>
                        </a:rPr>
                        <a:t>3,9 ± 2,2</a:t>
                      </a:r>
                    </a:p>
                  </a:txBody>
                  <a:tcPr marL="66175" marR="6617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000" dirty="0">
                          <a:latin typeface="+mn-lt"/>
                          <a:ea typeface="Times New Roman"/>
                          <a:cs typeface="Times New Roman"/>
                        </a:rPr>
                        <a:t>0,9 ± 1,1</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000" dirty="0">
                          <a:latin typeface="+mn-lt"/>
                          <a:ea typeface="Times New Roman"/>
                          <a:cs typeface="Times New Roman"/>
                        </a:rPr>
                        <a:t>3,2 ± 2,0</a:t>
                      </a:r>
                    </a:p>
                  </a:txBody>
                  <a:tcPr marL="66175" marR="66175" marT="0" marB="0" anchor="ctr">
                    <a:lnL w="12700" cap="flat" cmpd="sng" algn="ctr">
                      <a:solidFill>
                        <a:schemeClr val="accent5">
                          <a:lumMod val="60000"/>
                          <a:lumOff val="40000"/>
                        </a:schemeClr>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000" dirty="0">
                          <a:latin typeface="+mn-lt"/>
                          <a:ea typeface="Times New Roman"/>
                          <a:cs typeface="Times New Roman"/>
                        </a:rPr>
                        <a:t>0,8 ± 1,0</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6"/>
                  </a:ext>
                </a:extLst>
              </a:tr>
              <a:tr h="260866">
                <a:tc>
                  <a:txBody>
                    <a:bodyPr/>
                    <a:lstStyle/>
                    <a:p>
                      <a:pPr algn="l">
                        <a:lnSpc>
                          <a:spcPct val="115000"/>
                        </a:lnSpc>
                        <a:spcAft>
                          <a:spcPts val="0"/>
                        </a:spcAft>
                      </a:pPr>
                      <a:r>
                        <a:rPr lang="fr-FR" sz="1000" dirty="0">
                          <a:latin typeface="+mn-lt"/>
                          <a:ea typeface="Times New Roman"/>
                          <a:cs typeface="Times New Roman"/>
                        </a:rPr>
                        <a:t>Au</a:t>
                      </a:r>
                      <a:r>
                        <a:rPr lang="fr-FR" sz="1000" baseline="0" dirty="0">
                          <a:latin typeface="+mn-lt"/>
                          <a:ea typeface="Times New Roman"/>
                          <a:cs typeface="Times New Roman"/>
                        </a:rPr>
                        <a:t> moins 1</a:t>
                      </a:r>
                      <a:endParaRPr lang="fr-FR" sz="1000" dirty="0">
                        <a:latin typeface="+mn-lt"/>
                        <a:ea typeface="Times New Roman"/>
                        <a:cs typeface="Times New Roman"/>
                      </a:endParaRPr>
                    </a:p>
                  </a:txBody>
                  <a:tcPr marL="66175" marR="6617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125 (100%)</a:t>
                      </a:r>
                    </a:p>
                  </a:txBody>
                  <a:tcPr marL="66175" marR="6617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69 (56,5%)</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91 (100%)</a:t>
                      </a:r>
                    </a:p>
                  </a:txBody>
                  <a:tcPr marL="66175" marR="66175" marT="0" marB="0" anchor="ctr">
                    <a:lnL w="12700" cap="flat" cmpd="sng" algn="ctr">
                      <a:solidFill>
                        <a:schemeClr val="accent5">
                          <a:lumMod val="60000"/>
                          <a:lumOff val="40000"/>
                        </a:schemeClr>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000" dirty="0">
                          <a:latin typeface="+mn-lt"/>
                          <a:ea typeface="Times New Roman"/>
                          <a:cs typeface="Times New Roman"/>
                        </a:rPr>
                        <a:t>59 (53,6%)</a:t>
                      </a:r>
                    </a:p>
                  </a:txBody>
                  <a:tcPr marL="66175" marR="66175" marT="0" marB="0" anchor="ctr">
                    <a:lnL>
                      <a:noFill/>
                    </a:lnL>
                    <a:lnR w="12700" cap="flat" cmpd="sng" algn="ctr">
                      <a:solidFill>
                        <a:schemeClr val="accent5">
                          <a:lumMod val="60000"/>
                          <a:lumOff val="40000"/>
                        </a:schemeClr>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
        <p:nvSpPr>
          <p:cNvPr id="19" name="ZoneTexte 18"/>
          <p:cNvSpPr txBox="1"/>
          <p:nvPr/>
        </p:nvSpPr>
        <p:spPr>
          <a:xfrm>
            <a:off x="214282" y="1357298"/>
            <a:ext cx="7500990" cy="50783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Evaluation de l’observance thérapeutique par le calcul du MPR</a:t>
            </a:r>
          </a:p>
        </p:txBody>
      </p:sp>
      <p:sp>
        <p:nvSpPr>
          <p:cNvPr id="29" name="ZoneTexte 28"/>
          <p:cNvSpPr txBox="1"/>
          <p:nvPr/>
        </p:nvSpPr>
        <p:spPr>
          <a:xfrm>
            <a:off x="428596" y="5857892"/>
            <a:ext cx="3531416" cy="276999"/>
          </a:xfrm>
          <a:prstGeom prst="rect">
            <a:avLst/>
          </a:prstGeom>
          <a:noFill/>
        </p:spPr>
        <p:txBody>
          <a:bodyPr wrap="none" rtlCol="0">
            <a:spAutoFit/>
          </a:bodyPr>
          <a:lstStyle/>
          <a:p>
            <a:r>
              <a:rPr lang="fr-FR" sz="1200" b="1" i="1" dirty="0"/>
              <a:t>Taux d’inobservance par calcul du MPR à 3 et 6 mois</a:t>
            </a:r>
          </a:p>
        </p:txBody>
      </p:sp>
      <p:sp>
        <p:nvSpPr>
          <p:cNvPr id="30" name="ZoneTexte 29"/>
          <p:cNvSpPr txBox="1"/>
          <p:nvPr/>
        </p:nvSpPr>
        <p:spPr>
          <a:xfrm>
            <a:off x="4500562" y="5143512"/>
            <a:ext cx="4001673" cy="276999"/>
          </a:xfrm>
          <a:prstGeom prst="rect">
            <a:avLst/>
          </a:prstGeom>
          <a:noFill/>
        </p:spPr>
        <p:txBody>
          <a:bodyPr wrap="none" rtlCol="0">
            <a:spAutoFit/>
          </a:bodyPr>
          <a:lstStyle/>
          <a:p>
            <a:r>
              <a:rPr lang="fr-FR" sz="1200" b="1" i="1" dirty="0"/>
              <a:t>Analyse du MPR selon le groupe d’observance à 3 et 6 mois</a:t>
            </a:r>
          </a:p>
        </p:txBody>
      </p:sp>
      <p:sp>
        <p:nvSpPr>
          <p:cNvPr id="17" name="ZoneTexte 16"/>
          <p:cNvSpPr txBox="1"/>
          <p:nvPr/>
        </p:nvSpPr>
        <p:spPr>
          <a:xfrm>
            <a:off x="8643966" y="6429396"/>
            <a:ext cx="500034" cy="338554"/>
          </a:xfrm>
          <a:prstGeom prst="rect">
            <a:avLst/>
          </a:prstGeom>
          <a:noFill/>
        </p:spPr>
        <p:txBody>
          <a:bodyPr wrap="square" rtlCol="0">
            <a:spAutoFit/>
          </a:bodyPr>
          <a:lstStyle/>
          <a:p>
            <a:r>
              <a:rPr lang="fr-FR" sz="1600" dirty="0"/>
              <a:t>7</a:t>
            </a:r>
          </a:p>
        </p:txBody>
      </p:sp>
      <p:sp>
        <p:nvSpPr>
          <p:cNvPr id="18" name="Rectangle 17"/>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31" name="Rectangle 30"/>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
        <p:nvSpPr>
          <p:cNvPr id="20" name="Rectangle 19"/>
          <p:cNvSpPr/>
          <p:nvPr/>
        </p:nvSpPr>
        <p:spPr>
          <a:xfrm>
            <a:off x="500034" y="2000240"/>
            <a:ext cx="3214710" cy="3786214"/>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22" name="Graphique 21"/>
          <p:cNvGraphicFramePr/>
          <p:nvPr>
            <p:extLst>
              <p:ext uri="{D42A27DB-BD31-4B8C-83A1-F6EECF244321}">
                <p14:modId xmlns:p14="http://schemas.microsoft.com/office/powerpoint/2010/main" val="311558562"/>
              </p:ext>
            </p:extLst>
          </p:nvPr>
        </p:nvGraphicFramePr>
        <p:xfrm>
          <a:off x="785786" y="2000240"/>
          <a:ext cx="2562078" cy="3357586"/>
        </p:xfrm>
        <a:graphic>
          <a:graphicData uri="http://schemas.openxmlformats.org/drawingml/2006/chart">
            <c:chart xmlns:c="http://schemas.openxmlformats.org/drawingml/2006/chart" xmlns:r="http://schemas.openxmlformats.org/officeDocument/2006/relationships" r:id="rId5"/>
          </a:graphicData>
        </a:graphic>
      </p:graphicFrame>
      <p:sp>
        <p:nvSpPr>
          <p:cNvPr id="23" name="ZoneTexte 22"/>
          <p:cNvSpPr txBox="1"/>
          <p:nvPr/>
        </p:nvSpPr>
        <p:spPr>
          <a:xfrm>
            <a:off x="1123481" y="5357826"/>
            <a:ext cx="775918" cy="276999"/>
          </a:xfrm>
          <a:prstGeom prst="rect">
            <a:avLst/>
          </a:prstGeom>
          <a:noFill/>
        </p:spPr>
        <p:txBody>
          <a:bodyPr wrap="none" rtlCol="0">
            <a:spAutoFit/>
          </a:bodyPr>
          <a:lstStyle/>
          <a:p>
            <a:r>
              <a:rPr lang="fr-FR" sz="1200" b="1" dirty="0"/>
              <a:t>Groupe 1</a:t>
            </a:r>
          </a:p>
        </p:txBody>
      </p:sp>
      <p:sp>
        <p:nvSpPr>
          <p:cNvPr id="24" name="ZoneTexte 23"/>
          <p:cNvSpPr txBox="1"/>
          <p:nvPr/>
        </p:nvSpPr>
        <p:spPr>
          <a:xfrm>
            <a:off x="2266279" y="5357826"/>
            <a:ext cx="775918" cy="276999"/>
          </a:xfrm>
          <a:prstGeom prst="rect">
            <a:avLst/>
          </a:prstGeom>
          <a:noFill/>
        </p:spPr>
        <p:txBody>
          <a:bodyPr wrap="none" rtlCol="0">
            <a:spAutoFit/>
          </a:bodyPr>
          <a:lstStyle/>
          <a:p>
            <a:r>
              <a:rPr lang="fr-FR" sz="1200" b="1" dirty="0"/>
              <a:t>Groupe 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7" name="ZoneTexte 16"/>
          <p:cNvSpPr txBox="1"/>
          <p:nvPr/>
        </p:nvSpPr>
        <p:spPr>
          <a:xfrm>
            <a:off x="214282" y="1357298"/>
            <a:ext cx="8001056" cy="50783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Evaluation de l’observance thérapeutique par le questionnaire développé </a:t>
            </a:r>
          </a:p>
        </p:txBody>
      </p:sp>
      <p:sp>
        <p:nvSpPr>
          <p:cNvPr id="18" name="Rectangle 2"/>
          <p:cNvSpPr>
            <a:spLocks noChangeArrowheads="1"/>
          </p:cNvSpPr>
          <p:nvPr/>
        </p:nvSpPr>
        <p:spPr bwMode="auto">
          <a:xfrm>
            <a:off x="214282" y="2071678"/>
            <a:ext cx="378621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200" b="1" i="1" dirty="0">
                <a:solidFill>
                  <a:srgbClr val="000000"/>
                </a:solidFill>
                <a:cs typeface="Times New Roman" pitchFamily="18" charset="0"/>
              </a:rPr>
              <a:t>Evaluation de l’observance thérapeutique par le questionnaire dans la population totale (n=502)</a:t>
            </a:r>
            <a:endParaRPr kumimoji="0" lang="fr-FR" sz="2000" b="0" i="1" u="none" strike="noStrike" cap="none" normalizeH="0" baseline="0" dirty="0">
              <a:ln>
                <a:noFill/>
              </a:ln>
              <a:solidFill>
                <a:schemeClr val="tx1"/>
              </a:solidFill>
              <a:effectLst/>
              <a:cs typeface="Arial" pitchFamily="34" charset="0"/>
            </a:endParaRPr>
          </a:p>
        </p:txBody>
      </p:sp>
      <p:sp>
        <p:nvSpPr>
          <p:cNvPr id="20" name="ZoneTexte 19"/>
          <p:cNvSpPr txBox="1"/>
          <p:nvPr/>
        </p:nvSpPr>
        <p:spPr>
          <a:xfrm>
            <a:off x="8643966" y="6429396"/>
            <a:ext cx="500034" cy="338554"/>
          </a:xfrm>
          <a:prstGeom prst="rect">
            <a:avLst/>
          </a:prstGeom>
          <a:noFill/>
        </p:spPr>
        <p:txBody>
          <a:bodyPr wrap="square" rtlCol="0">
            <a:spAutoFit/>
          </a:bodyPr>
          <a:lstStyle/>
          <a:p>
            <a:r>
              <a:rPr lang="fr-FR" sz="1600" dirty="0"/>
              <a:t>8</a:t>
            </a:r>
          </a:p>
        </p:txBody>
      </p:sp>
      <p:sp>
        <p:nvSpPr>
          <p:cNvPr id="15" name="Rectangle 14"/>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1" name="Rectangle 20"/>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graphicFrame>
        <p:nvGraphicFramePr>
          <p:cNvPr id="22" name="Graphique 21"/>
          <p:cNvGraphicFramePr/>
          <p:nvPr>
            <p:extLst>
              <p:ext uri="{D42A27DB-BD31-4B8C-83A1-F6EECF244321}">
                <p14:modId xmlns:p14="http://schemas.microsoft.com/office/powerpoint/2010/main" val="1761720245"/>
              </p:ext>
            </p:extLst>
          </p:nvPr>
        </p:nvGraphicFramePr>
        <p:xfrm>
          <a:off x="285720" y="2714620"/>
          <a:ext cx="3714776" cy="2928958"/>
        </p:xfrm>
        <a:graphic>
          <a:graphicData uri="http://schemas.openxmlformats.org/drawingml/2006/chart">
            <c:chart xmlns:c="http://schemas.openxmlformats.org/drawingml/2006/chart" xmlns:r="http://schemas.openxmlformats.org/officeDocument/2006/relationships" r:id="rId5"/>
          </a:graphicData>
        </a:graphic>
      </p:graphicFrame>
      <p:sp>
        <p:nvSpPr>
          <p:cNvPr id="23" name="Rectangle 22"/>
          <p:cNvSpPr/>
          <p:nvPr/>
        </p:nvSpPr>
        <p:spPr>
          <a:xfrm>
            <a:off x="214282" y="2571744"/>
            <a:ext cx="3786214" cy="314327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4" name="Tableau 13"/>
          <p:cNvGraphicFramePr>
            <a:graphicFrameLocks noGrp="1"/>
          </p:cNvGraphicFramePr>
          <p:nvPr/>
        </p:nvGraphicFramePr>
        <p:xfrm>
          <a:off x="4286247" y="1857364"/>
          <a:ext cx="4643470" cy="4429157"/>
        </p:xfrm>
        <a:graphic>
          <a:graphicData uri="http://schemas.openxmlformats.org/drawingml/2006/table">
            <a:tbl>
              <a:tblPr/>
              <a:tblGrid>
                <a:gridCol w="1160174">
                  <a:extLst>
                    <a:ext uri="{9D8B030D-6E8A-4147-A177-3AD203B41FA5}">
                      <a16:colId xmlns:a16="http://schemas.microsoft.com/office/drawing/2014/main" val="20000"/>
                    </a:ext>
                  </a:extLst>
                </a:gridCol>
                <a:gridCol w="622916">
                  <a:extLst>
                    <a:ext uri="{9D8B030D-6E8A-4147-A177-3AD203B41FA5}">
                      <a16:colId xmlns:a16="http://schemas.microsoft.com/office/drawing/2014/main" val="20001"/>
                    </a:ext>
                  </a:extLst>
                </a:gridCol>
                <a:gridCol w="622916">
                  <a:extLst>
                    <a:ext uri="{9D8B030D-6E8A-4147-A177-3AD203B41FA5}">
                      <a16:colId xmlns:a16="http://schemas.microsoft.com/office/drawing/2014/main" val="20002"/>
                    </a:ext>
                  </a:extLst>
                </a:gridCol>
                <a:gridCol w="546843">
                  <a:extLst>
                    <a:ext uri="{9D8B030D-6E8A-4147-A177-3AD203B41FA5}">
                      <a16:colId xmlns:a16="http://schemas.microsoft.com/office/drawing/2014/main" val="20003"/>
                    </a:ext>
                  </a:extLst>
                </a:gridCol>
                <a:gridCol w="622916">
                  <a:extLst>
                    <a:ext uri="{9D8B030D-6E8A-4147-A177-3AD203B41FA5}">
                      <a16:colId xmlns:a16="http://schemas.microsoft.com/office/drawing/2014/main" val="20004"/>
                    </a:ext>
                  </a:extLst>
                </a:gridCol>
                <a:gridCol w="622916">
                  <a:extLst>
                    <a:ext uri="{9D8B030D-6E8A-4147-A177-3AD203B41FA5}">
                      <a16:colId xmlns:a16="http://schemas.microsoft.com/office/drawing/2014/main" val="20005"/>
                    </a:ext>
                  </a:extLst>
                </a:gridCol>
                <a:gridCol w="444789">
                  <a:extLst>
                    <a:ext uri="{9D8B030D-6E8A-4147-A177-3AD203B41FA5}">
                      <a16:colId xmlns:a16="http://schemas.microsoft.com/office/drawing/2014/main" val="20006"/>
                    </a:ext>
                  </a:extLst>
                </a:gridCol>
              </a:tblGrid>
              <a:tr h="175771">
                <a:tc>
                  <a:txBody>
                    <a:bodyPr/>
                    <a:lstStyle/>
                    <a:p>
                      <a:pPr algn="l">
                        <a:lnSpc>
                          <a:spcPct val="115000"/>
                        </a:lnSpc>
                        <a:spcAft>
                          <a:spcPts val="0"/>
                        </a:spcAft>
                      </a:pP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gridSpan="3">
                  <a:txBody>
                    <a:bodyPr/>
                    <a:lstStyle/>
                    <a:p>
                      <a:pPr algn="ctr">
                        <a:lnSpc>
                          <a:spcPct val="115000"/>
                        </a:lnSpc>
                        <a:spcAft>
                          <a:spcPts val="0"/>
                        </a:spcAft>
                      </a:pPr>
                      <a:r>
                        <a:rPr lang="fr-FR" sz="900" b="1">
                          <a:solidFill>
                            <a:srgbClr val="FFFFFF"/>
                          </a:solidFill>
                          <a:latin typeface="+mn-lt"/>
                          <a:ea typeface="Times New Roman"/>
                          <a:cs typeface="Times New Roman"/>
                        </a:rPr>
                        <a:t>MPR3</a:t>
                      </a:r>
                      <a:endParaRPr lang="fr-FR" sz="900">
                        <a:latin typeface="+mn-lt"/>
                        <a:ea typeface="Times New Roman"/>
                        <a:cs typeface="Times New Roman"/>
                      </a:endParaRPr>
                    </a:p>
                  </a:txBody>
                  <a:tcPr marL="50315" marR="50315"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hMerge="1">
                  <a:txBody>
                    <a:bodyPr/>
                    <a:lstStyle/>
                    <a:p>
                      <a:endParaRPr lang="fr-FR"/>
                    </a:p>
                  </a:txBody>
                  <a:tcPr/>
                </a:tc>
                <a:tc hMerge="1">
                  <a:txBody>
                    <a:bodyPr/>
                    <a:lstStyle/>
                    <a:p>
                      <a:endParaRPr lang="fr-FR"/>
                    </a:p>
                  </a:txBody>
                  <a:tcPr/>
                </a:tc>
                <a:tc gridSpan="3">
                  <a:txBody>
                    <a:bodyPr/>
                    <a:lstStyle/>
                    <a:p>
                      <a:pPr algn="ctr">
                        <a:lnSpc>
                          <a:spcPct val="115000"/>
                        </a:lnSpc>
                        <a:spcAft>
                          <a:spcPts val="0"/>
                        </a:spcAft>
                      </a:pPr>
                      <a:r>
                        <a:rPr lang="fr-FR" sz="900" b="1">
                          <a:solidFill>
                            <a:srgbClr val="FFFFFF"/>
                          </a:solidFill>
                          <a:latin typeface="+mn-lt"/>
                          <a:ea typeface="Times New Roman"/>
                          <a:cs typeface="Times New Roman"/>
                        </a:rPr>
                        <a:t>MPR6</a:t>
                      </a:r>
                      <a:endParaRPr lang="fr-FR" sz="900">
                        <a:latin typeface="+mn-lt"/>
                        <a:ea typeface="Times New Roman"/>
                        <a:cs typeface="Times New Roman"/>
                      </a:endParaRPr>
                    </a:p>
                  </a:txBody>
                  <a:tcPr marL="50315" marR="50315"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24935">
                <a:tc>
                  <a:txBody>
                    <a:bodyPr/>
                    <a:lstStyle/>
                    <a:p>
                      <a:pPr algn="l">
                        <a:lnSpc>
                          <a:spcPct val="115000"/>
                        </a:lnSpc>
                        <a:spcAft>
                          <a:spcPts val="0"/>
                        </a:spcAft>
                      </a:pPr>
                      <a:r>
                        <a:rPr lang="fr-FR" sz="900" b="1" dirty="0">
                          <a:solidFill>
                            <a:srgbClr val="FFFFFF"/>
                          </a:solidFill>
                          <a:latin typeface="+mn-lt"/>
                          <a:ea typeface="Times New Roman"/>
                          <a:cs typeface="Times New Roman"/>
                        </a:rPr>
                        <a:t>Items</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a:solidFill>
                            <a:srgbClr val="FFFFFF"/>
                          </a:solidFill>
                          <a:latin typeface="+mn-lt"/>
                          <a:ea typeface="Times New Roman"/>
                          <a:cs typeface="Times New Roman"/>
                        </a:rPr>
                        <a:t>Groupe 1</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MPR &lt; 80</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n=125</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a:solidFill>
                            <a:srgbClr val="FFFFFF"/>
                          </a:solidFill>
                          <a:latin typeface="+mn-lt"/>
                          <a:ea typeface="Times New Roman"/>
                          <a:cs typeface="Times New Roman"/>
                        </a:rPr>
                        <a:t>Groupe 2</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MPR ≥ 80</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n=122</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i="1">
                          <a:solidFill>
                            <a:srgbClr val="FFFFFF"/>
                          </a:solidFill>
                          <a:latin typeface="+mn-lt"/>
                          <a:ea typeface="Times New Roman"/>
                          <a:cs typeface="Times New Roman"/>
                        </a:rPr>
                        <a:t>p-value</a:t>
                      </a:r>
                      <a:endParaRPr lang="fr-FR" sz="900">
                        <a:latin typeface="+mn-lt"/>
                        <a:ea typeface="Times New Roman"/>
                        <a:cs typeface="Times New Roman"/>
                      </a:endParaRPr>
                    </a:p>
                  </a:txBody>
                  <a:tcPr marL="50315" marR="50315"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a:solidFill>
                            <a:srgbClr val="FFFFFF"/>
                          </a:solidFill>
                          <a:latin typeface="+mn-lt"/>
                          <a:ea typeface="Times New Roman"/>
                          <a:cs typeface="Times New Roman"/>
                        </a:rPr>
                        <a:t>Groupe 1</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MPR &lt; 80</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n=91</a:t>
                      </a:r>
                      <a:endParaRPr lang="fr-FR" sz="900">
                        <a:latin typeface="+mn-lt"/>
                        <a:ea typeface="Times New Roman"/>
                        <a:cs typeface="Times New Roman"/>
                      </a:endParaRPr>
                    </a:p>
                  </a:txBody>
                  <a:tcPr marL="50315" marR="50315" marT="0" marB="0" anchor="ctr">
                    <a:lnL w="12700" cap="flat" cmpd="sng" algn="ctr">
                      <a:solidFill>
                        <a:srgbClr val="92CDDC"/>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dirty="0">
                          <a:solidFill>
                            <a:srgbClr val="FFFFFF"/>
                          </a:solidFill>
                          <a:latin typeface="+mn-lt"/>
                          <a:ea typeface="Times New Roman"/>
                          <a:cs typeface="Times New Roman"/>
                        </a:rPr>
                        <a:t>Groupe 2</a:t>
                      </a:r>
                      <a:endParaRPr lang="fr-FR" sz="900" dirty="0">
                        <a:latin typeface="+mn-lt"/>
                        <a:ea typeface="Times New Roman"/>
                        <a:cs typeface="Times New Roman"/>
                      </a:endParaRPr>
                    </a:p>
                    <a:p>
                      <a:pPr algn="ctr">
                        <a:lnSpc>
                          <a:spcPct val="115000"/>
                        </a:lnSpc>
                        <a:spcAft>
                          <a:spcPts val="0"/>
                        </a:spcAft>
                      </a:pPr>
                      <a:r>
                        <a:rPr lang="fr-FR" sz="900" dirty="0">
                          <a:solidFill>
                            <a:srgbClr val="FFFFFF"/>
                          </a:solidFill>
                          <a:latin typeface="+mn-lt"/>
                          <a:ea typeface="Times New Roman"/>
                          <a:cs typeface="Times New Roman"/>
                        </a:rPr>
                        <a:t>MPR ≥ 80</a:t>
                      </a:r>
                      <a:endParaRPr lang="fr-FR" sz="900" dirty="0">
                        <a:latin typeface="+mn-lt"/>
                        <a:ea typeface="Times New Roman"/>
                        <a:cs typeface="Times New Roman"/>
                      </a:endParaRPr>
                    </a:p>
                    <a:p>
                      <a:pPr algn="ctr">
                        <a:lnSpc>
                          <a:spcPct val="115000"/>
                        </a:lnSpc>
                        <a:spcAft>
                          <a:spcPts val="0"/>
                        </a:spcAft>
                      </a:pPr>
                      <a:r>
                        <a:rPr lang="fr-FR" sz="900" dirty="0">
                          <a:solidFill>
                            <a:srgbClr val="FFFFFF"/>
                          </a:solidFill>
                          <a:latin typeface="+mn-lt"/>
                          <a:ea typeface="Times New Roman"/>
                          <a:cs typeface="Times New Roman"/>
                        </a:rPr>
                        <a:t>n=110</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i="1">
                          <a:solidFill>
                            <a:srgbClr val="FFFFFF"/>
                          </a:solidFill>
                          <a:latin typeface="+mn-lt"/>
                          <a:ea typeface="Times New Roman"/>
                          <a:cs typeface="Times New Roman"/>
                        </a:rPr>
                        <a:t>p-value</a:t>
                      </a:r>
                      <a:endParaRPr lang="fr-FR" sz="900">
                        <a:latin typeface="+mn-lt"/>
                        <a:ea typeface="Times New Roman"/>
                        <a:cs typeface="Times New Roman"/>
                      </a:endParaRPr>
                    </a:p>
                  </a:txBody>
                  <a:tcPr marL="50315" marR="50315"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extLst>
                  <a:ext uri="{0D108BD9-81ED-4DB2-BD59-A6C34878D82A}">
                    <a16:rowId xmlns:a16="http://schemas.microsoft.com/office/drawing/2014/main" val="10001"/>
                  </a:ext>
                </a:extLst>
              </a:tr>
              <a:tr h="184619">
                <a:tc gridSpan="7">
                  <a:txBody>
                    <a:bodyPr/>
                    <a:lstStyle/>
                    <a:p>
                      <a:pPr algn="l">
                        <a:lnSpc>
                          <a:spcPct val="115000"/>
                        </a:lnSpc>
                        <a:spcAft>
                          <a:spcPts val="0"/>
                        </a:spcAft>
                      </a:pPr>
                      <a:r>
                        <a:rPr lang="fr-FR" sz="900" b="1" dirty="0">
                          <a:latin typeface="+mn-lt"/>
                          <a:ea typeface="Times New Roman"/>
                          <a:cs typeface="Times New Roman"/>
                        </a:rPr>
                        <a:t>Q1 - </a:t>
                      </a:r>
                      <a:r>
                        <a:rPr lang="fr-FR" sz="900" b="1" i="1" dirty="0">
                          <a:latin typeface="+mn-lt"/>
                          <a:ea typeface="Times New Roman"/>
                          <a:cs typeface="Times New Roman"/>
                        </a:rPr>
                        <a:t>Comment estimez-vous votre gestion globale des traitements ?</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2"/>
                  </a:ext>
                </a:extLst>
              </a:tr>
              <a:tr h="284454">
                <a:tc>
                  <a:txBody>
                    <a:bodyPr/>
                    <a:lstStyle/>
                    <a:p>
                      <a:pPr algn="l">
                        <a:lnSpc>
                          <a:spcPct val="115000"/>
                        </a:lnSpc>
                        <a:spcAft>
                          <a:spcPts val="0"/>
                        </a:spcAft>
                      </a:pPr>
                      <a:r>
                        <a:rPr lang="fr-FR" sz="900" b="1">
                          <a:solidFill>
                            <a:srgbClr val="000000"/>
                          </a:solidFill>
                          <a:latin typeface="+mn-lt"/>
                          <a:ea typeface="Times New Roman"/>
                          <a:cs typeface="Times New Roman"/>
                        </a:rPr>
                        <a:t>Evaluation moyenne</a:t>
                      </a:r>
                      <a:endParaRPr lang="fr-FR" sz="900" b="1">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8,2 ± 2,2</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8,8 ± 1,7</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0,147</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a:solidFill>
                            <a:srgbClr val="000000"/>
                          </a:solidFill>
                          <a:latin typeface="+mn-lt"/>
                          <a:ea typeface="Times New Roman"/>
                          <a:cs typeface="Times New Roman"/>
                        </a:rPr>
                        <a:t>7,9 ± 2,6</a:t>
                      </a:r>
                      <a:endParaRPr lang="fr-FR" sz="900" b="1">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8,9 ± 1,4</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0,037</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3"/>
                  </a:ext>
                </a:extLst>
              </a:tr>
              <a:tr h="249042">
                <a:tc>
                  <a:txBody>
                    <a:bodyPr/>
                    <a:lstStyle/>
                    <a:p>
                      <a:pPr algn="l">
                        <a:lnSpc>
                          <a:spcPct val="115000"/>
                        </a:lnSpc>
                        <a:spcAft>
                          <a:spcPts val="0"/>
                        </a:spcAft>
                      </a:pPr>
                      <a:r>
                        <a:rPr lang="fr-FR" sz="900">
                          <a:solidFill>
                            <a:srgbClr val="000000"/>
                          </a:solidFill>
                          <a:latin typeface="+mn-lt"/>
                          <a:ea typeface="Times New Roman"/>
                          <a:cs typeface="Times New Roman"/>
                        </a:rPr>
                        <a:t>Evaluation &lt; 8</a:t>
                      </a:r>
                      <a:endParaRPr lang="fr-FR" sz="90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32 (25,6%)</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21 (17,4%)</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0,108</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30 (33,0%)</a:t>
                      </a:r>
                      <a:endParaRPr lang="fr-FR" sz="90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15 (13,8%)</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0,001</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4"/>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Q2 - </a:t>
                      </a:r>
                      <a:r>
                        <a:rPr lang="fr-FR" sz="900" b="1" i="1" dirty="0">
                          <a:solidFill>
                            <a:srgbClr val="000000"/>
                          </a:solidFill>
                          <a:latin typeface="+mn-lt"/>
                          <a:ea typeface="Times New Roman"/>
                          <a:cs typeface="Times New Roman"/>
                        </a:rPr>
                        <a:t>Pensez-vous prendre vos traitements tous les jours ?</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5"/>
                  </a:ext>
                </a:extLst>
              </a:tr>
              <a:tr h="284454">
                <a:tc>
                  <a:txBody>
                    <a:bodyPr/>
                    <a:lstStyle/>
                    <a:p>
                      <a:pPr algn="l">
                        <a:lnSpc>
                          <a:spcPct val="115000"/>
                        </a:lnSpc>
                        <a:spcAft>
                          <a:spcPts val="0"/>
                        </a:spcAft>
                      </a:pPr>
                      <a:r>
                        <a:rPr lang="fr-FR" sz="900" b="1" dirty="0">
                          <a:solidFill>
                            <a:srgbClr val="000000"/>
                          </a:solidFill>
                          <a:latin typeface="+mn-lt"/>
                          <a:ea typeface="Times New Roman"/>
                          <a:cs typeface="Times New Roman"/>
                        </a:rPr>
                        <a:t>Evaluation moyenne</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a:solidFill>
                            <a:srgbClr val="000000"/>
                          </a:solidFill>
                          <a:latin typeface="+mn-lt"/>
                          <a:ea typeface="Times New Roman"/>
                          <a:cs typeface="Times New Roman"/>
                        </a:rPr>
                        <a:t>8,8 ± 2,3</a:t>
                      </a:r>
                      <a:endParaRPr lang="fr-FR" sz="900" b="1">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9,5 ± 1,1</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0,008</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a:solidFill>
                            <a:srgbClr val="000000"/>
                          </a:solidFill>
                          <a:latin typeface="+mn-lt"/>
                          <a:ea typeface="Times New Roman"/>
                          <a:cs typeface="Times New Roman"/>
                        </a:rPr>
                        <a:t>8,6 ± 2,6</a:t>
                      </a:r>
                      <a:endParaRPr lang="fr-FR" sz="900" b="1">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a:solidFill>
                            <a:srgbClr val="000000"/>
                          </a:solidFill>
                          <a:latin typeface="+mn-lt"/>
                          <a:ea typeface="Times New Roman"/>
                          <a:cs typeface="Times New Roman"/>
                        </a:rPr>
                        <a:t>9,6 ± 1,0</a:t>
                      </a:r>
                      <a:endParaRPr lang="fr-FR" sz="900" b="1">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0,003</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6"/>
                  </a:ext>
                </a:extLst>
              </a:tr>
              <a:tr h="267359">
                <a:tc>
                  <a:txBody>
                    <a:bodyPr/>
                    <a:lstStyle/>
                    <a:p>
                      <a:pPr algn="l">
                        <a:lnSpc>
                          <a:spcPct val="115000"/>
                        </a:lnSpc>
                        <a:spcAft>
                          <a:spcPts val="0"/>
                        </a:spcAft>
                      </a:pPr>
                      <a:r>
                        <a:rPr lang="fr-FR" sz="900" dirty="0">
                          <a:solidFill>
                            <a:srgbClr val="000000"/>
                          </a:solidFill>
                          <a:latin typeface="+mn-lt"/>
                          <a:ea typeface="Times New Roman"/>
                          <a:cs typeface="Times New Roman"/>
                        </a:rPr>
                        <a:t>Evaluation &lt; 8</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dirty="0">
                          <a:solidFill>
                            <a:srgbClr val="000000"/>
                          </a:solidFill>
                          <a:latin typeface="+mn-lt"/>
                          <a:ea typeface="Times New Roman"/>
                          <a:cs typeface="Times New Roman"/>
                        </a:rPr>
                        <a:t>16 (12,8%)</a:t>
                      </a:r>
                      <a:endParaRPr lang="fr-FR" sz="900" b="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a:solidFill>
                            <a:srgbClr val="000000"/>
                          </a:solidFill>
                          <a:latin typeface="+mn-lt"/>
                          <a:ea typeface="Times New Roman"/>
                          <a:cs typeface="Times New Roman"/>
                        </a:rPr>
                        <a:t>6 (4,9%)</a:t>
                      </a:r>
                      <a:endParaRPr lang="fr-FR" sz="900" b="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0,029</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dirty="0">
                          <a:solidFill>
                            <a:srgbClr val="000000"/>
                          </a:solidFill>
                          <a:latin typeface="+mn-lt"/>
                          <a:ea typeface="Times New Roman"/>
                          <a:cs typeface="Times New Roman"/>
                        </a:rPr>
                        <a:t>16 (17,6%)</a:t>
                      </a:r>
                      <a:endParaRPr lang="fr-FR" sz="900" b="0"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a:solidFill>
                            <a:srgbClr val="000000"/>
                          </a:solidFill>
                          <a:latin typeface="+mn-lt"/>
                          <a:ea typeface="Times New Roman"/>
                          <a:cs typeface="Times New Roman"/>
                        </a:rPr>
                        <a:t>4 (3,6%)</a:t>
                      </a:r>
                      <a:endParaRPr lang="fr-FR" sz="900" b="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0,001</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7"/>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Q3 - </a:t>
                      </a:r>
                      <a:r>
                        <a:rPr lang="fr-FR" sz="900" b="1" i="1" dirty="0">
                          <a:solidFill>
                            <a:srgbClr val="000000"/>
                          </a:solidFill>
                          <a:latin typeface="+mn-lt"/>
                          <a:ea typeface="Times New Roman"/>
                          <a:cs typeface="Times New Roman"/>
                        </a:rPr>
                        <a:t>Pensez-vous prendre vos traitements au bon moment de la journée ?</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8"/>
                  </a:ext>
                </a:extLst>
              </a:tr>
              <a:tr h="284454">
                <a:tc>
                  <a:txBody>
                    <a:bodyPr/>
                    <a:lstStyle/>
                    <a:p>
                      <a:pPr algn="l">
                        <a:lnSpc>
                          <a:spcPct val="115000"/>
                        </a:lnSpc>
                        <a:spcAft>
                          <a:spcPts val="0"/>
                        </a:spcAft>
                      </a:pPr>
                      <a:r>
                        <a:rPr lang="fr-FR" sz="900" b="1" dirty="0">
                          <a:solidFill>
                            <a:srgbClr val="000000"/>
                          </a:solidFill>
                          <a:latin typeface="+mn-lt"/>
                          <a:ea typeface="Times New Roman"/>
                          <a:cs typeface="Times New Roman"/>
                        </a:rPr>
                        <a:t>Evaluation moyenne</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8,8 ± 2,3</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9,2 ± 1,5</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0,138</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8,5 ± 2,7</a:t>
                      </a:r>
                      <a:endParaRPr lang="fr-FR" sz="900" b="1"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9,3 ± 1,4</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0,026</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9"/>
                  </a:ext>
                </a:extLst>
              </a:tr>
              <a:tr h="267359">
                <a:tc>
                  <a:txBody>
                    <a:bodyPr/>
                    <a:lstStyle/>
                    <a:p>
                      <a:pPr algn="l">
                        <a:lnSpc>
                          <a:spcPct val="115000"/>
                        </a:lnSpc>
                        <a:spcAft>
                          <a:spcPts val="0"/>
                        </a:spcAft>
                      </a:pPr>
                      <a:r>
                        <a:rPr lang="fr-FR" sz="900" dirty="0">
                          <a:solidFill>
                            <a:srgbClr val="000000"/>
                          </a:solidFill>
                          <a:latin typeface="+mn-lt"/>
                          <a:ea typeface="Times New Roman"/>
                          <a:cs typeface="Times New Roman"/>
                        </a:rPr>
                        <a:t>Evaluation &lt; 8</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a:solidFill>
                            <a:srgbClr val="000000"/>
                          </a:solidFill>
                          <a:latin typeface="+mn-lt"/>
                          <a:ea typeface="Times New Roman"/>
                          <a:cs typeface="Times New Roman"/>
                        </a:rPr>
                        <a:t>19 (15,2%)</a:t>
                      </a:r>
                      <a:endParaRPr lang="fr-FR" sz="900" b="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a:solidFill>
                            <a:srgbClr val="000000"/>
                          </a:solidFill>
                          <a:latin typeface="+mn-lt"/>
                          <a:ea typeface="Times New Roman"/>
                          <a:cs typeface="Times New Roman"/>
                        </a:rPr>
                        <a:t>16 (13,1%)</a:t>
                      </a:r>
                      <a:endParaRPr lang="fr-FR" sz="900" b="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a:solidFill>
                            <a:srgbClr val="000000"/>
                          </a:solidFill>
                          <a:latin typeface="+mn-lt"/>
                          <a:ea typeface="Times New Roman"/>
                          <a:cs typeface="Times New Roman"/>
                        </a:rPr>
                        <a:t>0,620</a:t>
                      </a:r>
                      <a:endParaRPr lang="fr-FR" sz="900" b="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a:solidFill>
                            <a:srgbClr val="000000"/>
                          </a:solidFill>
                          <a:latin typeface="+mn-lt"/>
                          <a:ea typeface="Times New Roman"/>
                          <a:cs typeface="Times New Roman"/>
                        </a:rPr>
                        <a:t>20 (22,0%)</a:t>
                      </a:r>
                      <a:endParaRPr lang="fr-FR" sz="900" b="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dirty="0">
                          <a:solidFill>
                            <a:srgbClr val="000000"/>
                          </a:solidFill>
                          <a:latin typeface="+mn-lt"/>
                          <a:ea typeface="Times New Roman"/>
                          <a:cs typeface="Times New Roman"/>
                        </a:rPr>
                        <a:t>12 (10,9%)</a:t>
                      </a:r>
                      <a:endParaRPr lang="fr-FR" sz="900" b="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0,033</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0"/>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Q4 - </a:t>
                      </a:r>
                      <a:r>
                        <a:rPr lang="fr-FR" sz="900" b="1" i="1" dirty="0">
                          <a:solidFill>
                            <a:srgbClr val="000000"/>
                          </a:solidFill>
                          <a:latin typeface="+mn-lt"/>
                          <a:ea typeface="Times New Roman"/>
                          <a:cs typeface="Times New Roman"/>
                        </a:rPr>
                        <a:t>Pensez-vous avoir besoin d’aide pour gérer vos traitements ?</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1"/>
                  </a:ext>
                </a:extLst>
              </a:tr>
              <a:tr h="284454">
                <a:tc>
                  <a:txBody>
                    <a:bodyPr/>
                    <a:lstStyle/>
                    <a:p>
                      <a:pPr algn="l">
                        <a:lnSpc>
                          <a:spcPct val="115000"/>
                        </a:lnSpc>
                        <a:spcAft>
                          <a:spcPts val="0"/>
                        </a:spcAft>
                      </a:pPr>
                      <a:r>
                        <a:rPr lang="fr-FR" sz="900" b="1" dirty="0">
                          <a:solidFill>
                            <a:srgbClr val="000000"/>
                          </a:solidFill>
                          <a:latin typeface="+mn-lt"/>
                          <a:ea typeface="Times New Roman"/>
                          <a:cs typeface="Times New Roman"/>
                        </a:rPr>
                        <a:t>Evaluation moyenne</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a:solidFill>
                            <a:srgbClr val="000000"/>
                          </a:solidFill>
                          <a:latin typeface="+mn-lt"/>
                          <a:ea typeface="Times New Roman"/>
                          <a:cs typeface="Times New Roman"/>
                        </a:rPr>
                        <a:t>8,4 ± 3,2</a:t>
                      </a:r>
                      <a:endParaRPr lang="fr-FR" sz="900" b="1">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8,3 ± 3,2</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0,663</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a:solidFill>
                            <a:srgbClr val="000000"/>
                          </a:solidFill>
                          <a:latin typeface="+mn-lt"/>
                          <a:ea typeface="Times New Roman"/>
                          <a:cs typeface="Times New Roman"/>
                        </a:rPr>
                        <a:t>8,6 ± 2,9</a:t>
                      </a:r>
                      <a:endParaRPr lang="fr-FR" sz="900" b="1">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8,3 ± 3,4</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0,634</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2"/>
                  </a:ext>
                </a:extLst>
              </a:tr>
              <a:tr h="267359">
                <a:tc>
                  <a:txBody>
                    <a:bodyPr/>
                    <a:lstStyle/>
                    <a:p>
                      <a:pPr algn="l">
                        <a:lnSpc>
                          <a:spcPct val="115000"/>
                        </a:lnSpc>
                        <a:spcAft>
                          <a:spcPts val="0"/>
                        </a:spcAft>
                      </a:pPr>
                      <a:r>
                        <a:rPr lang="fr-FR" sz="900">
                          <a:solidFill>
                            <a:srgbClr val="000000"/>
                          </a:solidFill>
                          <a:latin typeface="+mn-lt"/>
                          <a:ea typeface="Times New Roman"/>
                          <a:cs typeface="Times New Roman"/>
                        </a:rPr>
                        <a:t>Evaluation &lt; 8</a:t>
                      </a:r>
                      <a:endParaRPr lang="fr-FR" sz="90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22 (17,6%)</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26 (21,7%)</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0,461</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15 (16,5%)</a:t>
                      </a:r>
                      <a:endParaRPr lang="fr-FR" sz="900"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24 (22,2%)</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0,310</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3"/>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Q5 - </a:t>
                      </a:r>
                      <a:r>
                        <a:rPr lang="fr-FR" sz="900" b="1" i="1" dirty="0">
                          <a:solidFill>
                            <a:srgbClr val="000000"/>
                          </a:solidFill>
                          <a:latin typeface="+mn-lt"/>
                          <a:ea typeface="Times New Roman"/>
                          <a:cs typeface="Times New Roman"/>
                        </a:rPr>
                        <a:t>Comment estimez-vous votre connaissance de vos traitements ?</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4"/>
                  </a:ext>
                </a:extLst>
              </a:tr>
              <a:tr h="284454">
                <a:tc>
                  <a:txBody>
                    <a:bodyPr/>
                    <a:lstStyle/>
                    <a:p>
                      <a:pPr algn="l">
                        <a:lnSpc>
                          <a:spcPct val="115000"/>
                        </a:lnSpc>
                        <a:spcAft>
                          <a:spcPts val="0"/>
                        </a:spcAft>
                      </a:pPr>
                      <a:r>
                        <a:rPr lang="fr-FR" sz="900" b="1">
                          <a:solidFill>
                            <a:srgbClr val="000000"/>
                          </a:solidFill>
                          <a:latin typeface="+mn-lt"/>
                          <a:ea typeface="Times New Roman"/>
                          <a:cs typeface="Times New Roman"/>
                        </a:rPr>
                        <a:t>Evaluation moyenne</a:t>
                      </a:r>
                      <a:endParaRPr lang="fr-FR" sz="900" b="1">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7,4 ± 2,7</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7,1 ± 2,8</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a:solidFill>
                            <a:srgbClr val="000000"/>
                          </a:solidFill>
                          <a:latin typeface="+mn-lt"/>
                          <a:ea typeface="Times New Roman"/>
                          <a:cs typeface="Times New Roman"/>
                        </a:rPr>
                        <a:t>0,529</a:t>
                      </a:r>
                      <a:endParaRPr lang="fr-FR" sz="900" b="1">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7,2 ± 2,8</a:t>
                      </a:r>
                      <a:endParaRPr lang="fr-FR" sz="900" b="1"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7,4 ± 2,7</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0,755</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5"/>
                  </a:ext>
                </a:extLst>
              </a:tr>
              <a:tr h="267359">
                <a:tc>
                  <a:txBody>
                    <a:bodyPr/>
                    <a:lstStyle/>
                    <a:p>
                      <a:pPr algn="l">
                        <a:lnSpc>
                          <a:spcPct val="115000"/>
                        </a:lnSpc>
                        <a:spcAft>
                          <a:spcPts val="0"/>
                        </a:spcAft>
                      </a:pPr>
                      <a:r>
                        <a:rPr lang="fr-FR" sz="900">
                          <a:solidFill>
                            <a:srgbClr val="000000"/>
                          </a:solidFill>
                          <a:latin typeface="+mn-lt"/>
                          <a:ea typeface="Times New Roman"/>
                          <a:cs typeface="Times New Roman"/>
                        </a:rPr>
                        <a:t>Evaluation &lt; 8</a:t>
                      </a:r>
                      <a:endParaRPr lang="fr-FR" sz="90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latin typeface="+mn-lt"/>
                          <a:ea typeface="Times New Roman"/>
                          <a:cs typeface="Times New Roman"/>
                        </a:rPr>
                        <a:t>52 (41,9%)</a:t>
                      </a: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latin typeface="+mn-lt"/>
                          <a:ea typeface="Times New Roman"/>
                          <a:cs typeface="Times New Roman"/>
                        </a:rPr>
                        <a:t>53 (44,2%)</a:t>
                      </a: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latin typeface="+mn-lt"/>
                          <a:ea typeface="Times New Roman"/>
                          <a:cs typeface="Times New Roman"/>
                        </a:rPr>
                        <a:t>0,770</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latin typeface="+mn-lt"/>
                          <a:ea typeface="Times New Roman"/>
                          <a:cs typeface="Times New Roman"/>
                        </a:rPr>
                        <a:t>40 (44,4%)</a:t>
                      </a: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latin typeface="+mn-lt"/>
                          <a:ea typeface="Times New Roman"/>
                          <a:cs typeface="Times New Roman"/>
                        </a:rPr>
                        <a:t>43 (39,8%)</a:t>
                      </a: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dirty="0">
                          <a:latin typeface="+mn-lt"/>
                          <a:ea typeface="Times New Roman"/>
                          <a:cs typeface="Times New Roman"/>
                        </a:rPr>
                        <a:t>0, 486</a:t>
                      </a:r>
                      <a:endParaRPr lang="fr-FR" sz="90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7" name="ZoneTexte 16"/>
          <p:cNvSpPr txBox="1"/>
          <p:nvPr/>
        </p:nvSpPr>
        <p:spPr>
          <a:xfrm>
            <a:off x="214282" y="1357298"/>
            <a:ext cx="8001056" cy="50783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Evaluation de l’observance thérapeutique par le questionnaire développé </a:t>
            </a:r>
          </a:p>
        </p:txBody>
      </p:sp>
      <p:sp>
        <p:nvSpPr>
          <p:cNvPr id="18" name="Rectangle 2"/>
          <p:cNvSpPr>
            <a:spLocks noChangeArrowheads="1"/>
          </p:cNvSpPr>
          <p:nvPr/>
        </p:nvSpPr>
        <p:spPr bwMode="auto">
          <a:xfrm>
            <a:off x="214282" y="2071678"/>
            <a:ext cx="378621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200" b="1" i="1" dirty="0">
                <a:solidFill>
                  <a:srgbClr val="000000"/>
                </a:solidFill>
                <a:cs typeface="Times New Roman" pitchFamily="18" charset="0"/>
              </a:rPr>
              <a:t>Evaluation de l’observance thérapeutique par le questionnaire dans la population totale (n=502)</a:t>
            </a:r>
            <a:endParaRPr kumimoji="0" lang="fr-FR" sz="2000" b="0" i="1" u="none" strike="noStrike" cap="none" normalizeH="0" baseline="0" dirty="0">
              <a:ln>
                <a:noFill/>
              </a:ln>
              <a:solidFill>
                <a:schemeClr val="tx1"/>
              </a:solidFill>
              <a:effectLst/>
              <a:cs typeface="Arial" pitchFamily="34" charset="0"/>
            </a:endParaRPr>
          </a:p>
        </p:txBody>
      </p:sp>
      <p:sp>
        <p:nvSpPr>
          <p:cNvPr id="20" name="ZoneTexte 19"/>
          <p:cNvSpPr txBox="1"/>
          <p:nvPr/>
        </p:nvSpPr>
        <p:spPr>
          <a:xfrm>
            <a:off x="8643966" y="6429396"/>
            <a:ext cx="500034" cy="338554"/>
          </a:xfrm>
          <a:prstGeom prst="rect">
            <a:avLst/>
          </a:prstGeom>
          <a:noFill/>
        </p:spPr>
        <p:txBody>
          <a:bodyPr wrap="square" rtlCol="0">
            <a:spAutoFit/>
          </a:bodyPr>
          <a:lstStyle/>
          <a:p>
            <a:r>
              <a:rPr lang="fr-FR" sz="1600" dirty="0"/>
              <a:t>8</a:t>
            </a:r>
          </a:p>
        </p:txBody>
      </p:sp>
      <p:sp>
        <p:nvSpPr>
          <p:cNvPr id="15" name="Rectangle 14"/>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1" name="Rectangle 20"/>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graphicFrame>
        <p:nvGraphicFramePr>
          <p:cNvPr id="22" name="Graphique 21"/>
          <p:cNvGraphicFramePr/>
          <p:nvPr/>
        </p:nvGraphicFramePr>
        <p:xfrm>
          <a:off x="285720" y="2714620"/>
          <a:ext cx="3714776" cy="2928958"/>
        </p:xfrm>
        <a:graphic>
          <a:graphicData uri="http://schemas.openxmlformats.org/drawingml/2006/chart">
            <c:chart xmlns:c="http://schemas.openxmlformats.org/drawingml/2006/chart" xmlns:r="http://schemas.openxmlformats.org/officeDocument/2006/relationships" r:id="rId5"/>
          </a:graphicData>
        </a:graphic>
      </p:graphicFrame>
      <p:sp>
        <p:nvSpPr>
          <p:cNvPr id="23" name="Rectangle 22"/>
          <p:cNvSpPr/>
          <p:nvPr/>
        </p:nvSpPr>
        <p:spPr>
          <a:xfrm>
            <a:off x="214282" y="2571744"/>
            <a:ext cx="3786214" cy="3143272"/>
          </a:xfrm>
          <a:prstGeom prst="rect">
            <a:avLst/>
          </a:pr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5812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4" name="Tableau 13"/>
          <p:cNvGraphicFramePr>
            <a:graphicFrameLocks noGrp="1"/>
          </p:cNvGraphicFramePr>
          <p:nvPr/>
        </p:nvGraphicFramePr>
        <p:xfrm>
          <a:off x="4286247" y="1857364"/>
          <a:ext cx="4643470" cy="4429157"/>
        </p:xfrm>
        <a:graphic>
          <a:graphicData uri="http://schemas.openxmlformats.org/drawingml/2006/table">
            <a:tbl>
              <a:tblPr/>
              <a:tblGrid>
                <a:gridCol w="1160174">
                  <a:extLst>
                    <a:ext uri="{9D8B030D-6E8A-4147-A177-3AD203B41FA5}">
                      <a16:colId xmlns:a16="http://schemas.microsoft.com/office/drawing/2014/main" val="20000"/>
                    </a:ext>
                  </a:extLst>
                </a:gridCol>
                <a:gridCol w="622916">
                  <a:extLst>
                    <a:ext uri="{9D8B030D-6E8A-4147-A177-3AD203B41FA5}">
                      <a16:colId xmlns:a16="http://schemas.microsoft.com/office/drawing/2014/main" val="20001"/>
                    </a:ext>
                  </a:extLst>
                </a:gridCol>
                <a:gridCol w="622916">
                  <a:extLst>
                    <a:ext uri="{9D8B030D-6E8A-4147-A177-3AD203B41FA5}">
                      <a16:colId xmlns:a16="http://schemas.microsoft.com/office/drawing/2014/main" val="20002"/>
                    </a:ext>
                  </a:extLst>
                </a:gridCol>
                <a:gridCol w="546843">
                  <a:extLst>
                    <a:ext uri="{9D8B030D-6E8A-4147-A177-3AD203B41FA5}">
                      <a16:colId xmlns:a16="http://schemas.microsoft.com/office/drawing/2014/main" val="20003"/>
                    </a:ext>
                  </a:extLst>
                </a:gridCol>
                <a:gridCol w="622916">
                  <a:extLst>
                    <a:ext uri="{9D8B030D-6E8A-4147-A177-3AD203B41FA5}">
                      <a16:colId xmlns:a16="http://schemas.microsoft.com/office/drawing/2014/main" val="20004"/>
                    </a:ext>
                  </a:extLst>
                </a:gridCol>
                <a:gridCol w="622916">
                  <a:extLst>
                    <a:ext uri="{9D8B030D-6E8A-4147-A177-3AD203B41FA5}">
                      <a16:colId xmlns:a16="http://schemas.microsoft.com/office/drawing/2014/main" val="20005"/>
                    </a:ext>
                  </a:extLst>
                </a:gridCol>
                <a:gridCol w="444789">
                  <a:extLst>
                    <a:ext uri="{9D8B030D-6E8A-4147-A177-3AD203B41FA5}">
                      <a16:colId xmlns:a16="http://schemas.microsoft.com/office/drawing/2014/main" val="20006"/>
                    </a:ext>
                  </a:extLst>
                </a:gridCol>
              </a:tblGrid>
              <a:tr h="175771">
                <a:tc>
                  <a:txBody>
                    <a:bodyPr/>
                    <a:lstStyle/>
                    <a:p>
                      <a:pPr algn="l">
                        <a:lnSpc>
                          <a:spcPct val="115000"/>
                        </a:lnSpc>
                        <a:spcAft>
                          <a:spcPts val="0"/>
                        </a:spcAft>
                      </a:pP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gridSpan="3">
                  <a:txBody>
                    <a:bodyPr/>
                    <a:lstStyle/>
                    <a:p>
                      <a:pPr algn="ctr">
                        <a:lnSpc>
                          <a:spcPct val="115000"/>
                        </a:lnSpc>
                        <a:spcAft>
                          <a:spcPts val="0"/>
                        </a:spcAft>
                      </a:pPr>
                      <a:r>
                        <a:rPr lang="fr-FR" sz="900" b="1">
                          <a:solidFill>
                            <a:srgbClr val="FFFFFF"/>
                          </a:solidFill>
                          <a:latin typeface="+mn-lt"/>
                          <a:ea typeface="Times New Roman"/>
                          <a:cs typeface="Times New Roman"/>
                        </a:rPr>
                        <a:t>MPR3</a:t>
                      </a:r>
                      <a:endParaRPr lang="fr-FR" sz="900">
                        <a:latin typeface="+mn-lt"/>
                        <a:ea typeface="Times New Roman"/>
                        <a:cs typeface="Times New Roman"/>
                      </a:endParaRPr>
                    </a:p>
                  </a:txBody>
                  <a:tcPr marL="50315" marR="50315"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hMerge="1">
                  <a:txBody>
                    <a:bodyPr/>
                    <a:lstStyle/>
                    <a:p>
                      <a:endParaRPr lang="fr-FR"/>
                    </a:p>
                  </a:txBody>
                  <a:tcPr/>
                </a:tc>
                <a:tc hMerge="1">
                  <a:txBody>
                    <a:bodyPr/>
                    <a:lstStyle/>
                    <a:p>
                      <a:endParaRPr lang="fr-FR"/>
                    </a:p>
                  </a:txBody>
                  <a:tcPr/>
                </a:tc>
                <a:tc gridSpan="3">
                  <a:txBody>
                    <a:bodyPr/>
                    <a:lstStyle/>
                    <a:p>
                      <a:pPr algn="ctr">
                        <a:lnSpc>
                          <a:spcPct val="115000"/>
                        </a:lnSpc>
                        <a:spcAft>
                          <a:spcPts val="0"/>
                        </a:spcAft>
                      </a:pPr>
                      <a:r>
                        <a:rPr lang="fr-FR" sz="900" b="1">
                          <a:solidFill>
                            <a:srgbClr val="FFFFFF"/>
                          </a:solidFill>
                          <a:latin typeface="+mn-lt"/>
                          <a:ea typeface="Times New Roman"/>
                          <a:cs typeface="Times New Roman"/>
                        </a:rPr>
                        <a:t>MPR6</a:t>
                      </a:r>
                      <a:endParaRPr lang="fr-FR" sz="900">
                        <a:latin typeface="+mn-lt"/>
                        <a:ea typeface="Times New Roman"/>
                        <a:cs typeface="Times New Roman"/>
                      </a:endParaRPr>
                    </a:p>
                  </a:txBody>
                  <a:tcPr marL="50315" marR="50315" marT="0" marB="0" anchor="ctr">
                    <a:lnL w="12700" cap="flat" cmpd="sng" algn="ctr">
                      <a:solidFill>
                        <a:srgbClr val="92CDDC"/>
                      </a:solidFill>
                      <a:prstDash val="solid"/>
                      <a:round/>
                      <a:headEnd type="none" w="med" len="med"/>
                      <a:tailEnd type="none" w="med" len="med"/>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24935">
                <a:tc>
                  <a:txBody>
                    <a:bodyPr/>
                    <a:lstStyle/>
                    <a:p>
                      <a:pPr algn="l">
                        <a:lnSpc>
                          <a:spcPct val="115000"/>
                        </a:lnSpc>
                        <a:spcAft>
                          <a:spcPts val="0"/>
                        </a:spcAft>
                      </a:pPr>
                      <a:r>
                        <a:rPr lang="fr-FR" sz="900" b="1" dirty="0">
                          <a:solidFill>
                            <a:srgbClr val="FFFFFF"/>
                          </a:solidFill>
                          <a:latin typeface="+mn-lt"/>
                          <a:ea typeface="Times New Roman"/>
                          <a:cs typeface="Times New Roman"/>
                        </a:rPr>
                        <a:t>Items</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a:solidFill>
                            <a:srgbClr val="FFFFFF"/>
                          </a:solidFill>
                          <a:latin typeface="+mn-lt"/>
                          <a:ea typeface="Times New Roman"/>
                          <a:cs typeface="Times New Roman"/>
                        </a:rPr>
                        <a:t>Groupe 1</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MPR &lt; 80</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n=125</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a:solidFill>
                            <a:srgbClr val="FFFFFF"/>
                          </a:solidFill>
                          <a:latin typeface="+mn-lt"/>
                          <a:ea typeface="Times New Roman"/>
                          <a:cs typeface="Times New Roman"/>
                        </a:rPr>
                        <a:t>Groupe 2</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MPR ≥ 80</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n=122</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i="1">
                          <a:solidFill>
                            <a:srgbClr val="FFFFFF"/>
                          </a:solidFill>
                          <a:latin typeface="+mn-lt"/>
                          <a:ea typeface="Times New Roman"/>
                          <a:cs typeface="Times New Roman"/>
                        </a:rPr>
                        <a:t>p-value</a:t>
                      </a:r>
                      <a:endParaRPr lang="fr-FR" sz="900">
                        <a:latin typeface="+mn-lt"/>
                        <a:ea typeface="Times New Roman"/>
                        <a:cs typeface="Times New Roman"/>
                      </a:endParaRPr>
                    </a:p>
                  </a:txBody>
                  <a:tcPr marL="50315" marR="50315"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a:solidFill>
                            <a:srgbClr val="FFFFFF"/>
                          </a:solidFill>
                          <a:latin typeface="+mn-lt"/>
                          <a:ea typeface="Times New Roman"/>
                          <a:cs typeface="Times New Roman"/>
                        </a:rPr>
                        <a:t>Groupe 1</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MPR &lt; 80</a:t>
                      </a:r>
                      <a:endParaRPr lang="fr-FR" sz="900">
                        <a:latin typeface="+mn-lt"/>
                        <a:ea typeface="Times New Roman"/>
                        <a:cs typeface="Times New Roman"/>
                      </a:endParaRPr>
                    </a:p>
                    <a:p>
                      <a:pPr algn="ctr">
                        <a:lnSpc>
                          <a:spcPct val="115000"/>
                        </a:lnSpc>
                        <a:spcAft>
                          <a:spcPts val="0"/>
                        </a:spcAft>
                      </a:pPr>
                      <a:r>
                        <a:rPr lang="fr-FR" sz="900">
                          <a:solidFill>
                            <a:srgbClr val="FFFFFF"/>
                          </a:solidFill>
                          <a:latin typeface="+mn-lt"/>
                          <a:ea typeface="Times New Roman"/>
                          <a:cs typeface="Times New Roman"/>
                        </a:rPr>
                        <a:t>n=91</a:t>
                      </a:r>
                      <a:endParaRPr lang="fr-FR" sz="900">
                        <a:latin typeface="+mn-lt"/>
                        <a:ea typeface="Times New Roman"/>
                        <a:cs typeface="Times New Roman"/>
                      </a:endParaRPr>
                    </a:p>
                  </a:txBody>
                  <a:tcPr marL="50315" marR="50315" marT="0" marB="0" anchor="ctr">
                    <a:lnL w="12700" cap="flat" cmpd="sng" algn="ctr">
                      <a:solidFill>
                        <a:srgbClr val="92CDDC"/>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dirty="0">
                          <a:solidFill>
                            <a:srgbClr val="FFFFFF"/>
                          </a:solidFill>
                          <a:latin typeface="+mn-lt"/>
                          <a:ea typeface="Times New Roman"/>
                          <a:cs typeface="Times New Roman"/>
                        </a:rPr>
                        <a:t>Groupe 2</a:t>
                      </a:r>
                      <a:endParaRPr lang="fr-FR" sz="900" dirty="0">
                        <a:latin typeface="+mn-lt"/>
                        <a:ea typeface="Times New Roman"/>
                        <a:cs typeface="Times New Roman"/>
                      </a:endParaRPr>
                    </a:p>
                    <a:p>
                      <a:pPr algn="ctr">
                        <a:lnSpc>
                          <a:spcPct val="115000"/>
                        </a:lnSpc>
                        <a:spcAft>
                          <a:spcPts val="0"/>
                        </a:spcAft>
                      </a:pPr>
                      <a:r>
                        <a:rPr lang="fr-FR" sz="900" dirty="0">
                          <a:solidFill>
                            <a:srgbClr val="FFFFFF"/>
                          </a:solidFill>
                          <a:latin typeface="+mn-lt"/>
                          <a:ea typeface="Times New Roman"/>
                          <a:cs typeface="Times New Roman"/>
                        </a:rPr>
                        <a:t>MPR ≥ 80</a:t>
                      </a:r>
                      <a:endParaRPr lang="fr-FR" sz="900" dirty="0">
                        <a:latin typeface="+mn-lt"/>
                        <a:ea typeface="Times New Roman"/>
                        <a:cs typeface="Times New Roman"/>
                      </a:endParaRPr>
                    </a:p>
                    <a:p>
                      <a:pPr algn="ctr">
                        <a:lnSpc>
                          <a:spcPct val="115000"/>
                        </a:lnSpc>
                        <a:spcAft>
                          <a:spcPts val="0"/>
                        </a:spcAft>
                      </a:pPr>
                      <a:r>
                        <a:rPr lang="fr-FR" sz="900" dirty="0">
                          <a:solidFill>
                            <a:srgbClr val="FFFFFF"/>
                          </a:solidFill>
                          <a:latin typeface="+mn-lt"/>
                          <a:ea typeface="Times New Roman"/>
                          <a:cs typeface="Times New Roman"/>
                        </a:rPr>
                        <a:t>n=110</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900" i="1">
                          <a:solidFill>
                            <a:srgbClr val="FFFFFF"/>
                          </a:solidFill>
                          <a:latin typeface="+mn-lt"/>
                          <a:ea typeface="Times New Roman"/>
                          <a:cs typeface="Times New Roman"/>
                        </a:rPr>
                        <a:t>p-value</a:t>
                      </a:r>
                      <a:endParaRPr lang="fr-FR" sz="900">
                        <a:latin typeface="+mn-lt"/>
                        <a:ea typeface="Times New Roman"/>
                        <a:cs typeface="Times New Roman"/>
                      </a:endParaRPr>
                    </a:p>
                  </a:txBody>
                  <a:tcPr marL="50315" marR="50315"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extLst>
                  <a:ext uri="{0D108BD9-81ED-4DB2-BD59-A6C34878D82A}">
                    <a16:rowId xmlns:a16="http://schemas.microsoft.com/office/drawing/2014/main" val="10001"/>
                  </a:ext>
                </a:extLst>
              </a:tr>
              <a:tr h="184619">
                <a:tc gridSpan="7">
                  <a:txBody>
                    <a:bodyPr/>
                    <a:lstStyle/>
                    <a:p>
                      <a:pPr algn="l">
                        <a:lnSpc>
                          <a:spcPct val="115000"/>
                        </a:lnSpc>
                        <a:spcAft>
                          <a:spcPts val="0"/>
                        </a:spcAft>
                      </a:pPr>
                      <a:r>
                        <a:rPr lang="fr-FR" sz="900" b="1" dirty="0">
                          <a:latin typeface="+mn-lt"/>
                          <a:ea typeface="Times New Roman"/>
                          <a:cs typeface="Times New Roman"/>
                        </a:rPr>
                        <a:t>Q1 - </a:t>
                      </a:r>
                      <a:r>
                        <a:rPr lang="fr-FR" sz="900" b="1" i="1" dirty="0">
                          <a:latin typeface="+mn-lt"/>
                          <a:ea typeface="Times New Roman"/>
                          <a:cs typeface="Times New Roman"/>
                        </a:rPr>
                        <a:t>Comment estimez-vous votre gestion globale des traitements ?</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2"/>
                  </a:ext>
                </a:extLst>
              </a:tr>
              <a:tr h="284454">
                <a:tc>
                  <a:txBody>
                    <a:bodyPr/>
                    <a:lstStyle/>
                    <a:p>
                      <a:pPr algn="l">
                        <a:lnSpc>
                          <a:spcPct val="115000"/>
                        </a:lnSpc>
                        <a:spcAft>
                          <a:spcPts val="0"/>
                        </a:spcAft>
                      </a:pPr>
                      <a:r>
                        <a:rPr lang="fr-FR" sz="900">
                          <a:solidFill>
                            <a:srgbClr val="000000"/>
                          </a:solidFill>
                          <a:latin typeface="+mn-lt"/>
                          <a:ea typeface="Times New Roman"/>
                          <a:cs typeface="Times New Roman"/>
                        </a:rPr>
                        <a:t>Evaluation moyenne</a:t>
                      </a:r>
                      <a:endParaRPr lang="fr-FR" sz="90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8,2 ± 2,2</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8,8 ± 1,7</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0,147</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7,9 ± 2,6</a:t>
                      </a:r>
                      <a:endParaRPr lang="fr-FR" sz="90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8,9 ± 1,4</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0,037</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3"/>
                  </a:ext>
                </a:extLst>
              </a:tr>
              <a:tr h="249042">
                <a:tc>
                  <a:txBody>
                    <a:bodyPr/>
                    <a:lstStyle/>
                    <a:p>
                      <a:pPr algn="l">
                        <a:lnSpc>
                          <a:spcPct val="115000"/>
                        </a:lnSpc>
                        <a:spcAft>
                          <a:spcPts val="0"/>
                        </a:spcAft>
                      </a:pPr>
                      <a:r>
                        <a:rPr lang="fr-FR" sz="900" b="1" dirty="0">
                          <a:solidFill>
                            <a:srgbClr val="000000"/>
                          </a:solidFill>
                          <a:latin typeface="+mn-lt"/>
                          <a:ea typeface="Times New Roman"/>
                          <a:cs typeface="Times New Roman"/>
                        </a:rPr>
                        <a:t>Evaluation &lt; 8</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32 (25,6%)</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21 (17,4%)</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0,108</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30 (33,0%)</a:t>
                      </a:r>
                      <a:endParaRPr lang="fr-FR" sz="900" b="1"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15 (13,8%)</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0,001</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4"/>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Q2 - </a:t>
                      </a:r>
                      <a:r>
                        <a:rPr lang="fr-FR" sz="900" b="1" i="1" dirty="0">
                          <a:solidFill>
                            <a:srgbClr val="000000"/>
                          </a:solidFill>
                          <a:latin typeface="+mn-lt"/>
                          <a:ea typeface="Times New Roman"/>
                          <a:cs typeface="Times New Roman"/>
                        </a:rPr>
                        <a:t>Pensez-vous prendre vos traitements tous les jours ?</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5"/>
                  </a:ext>
                </a:extLst>
              </a:tr>
              <a:tr h="284454">
                <a:tc>
                  <a:txBody>
                    <a:bodyPr/>
                    <a:lstStyle/>
                    <a:p>
                      <a:pPr algn="l">
                        <a:lnSpc>
                          <a:spcPct val="115000"/>
                        </a:lnSpc>
                        <a:spcAft>
                          <a:spcPts val="0"/>
                        </a:spcAft>
                      </a:pPr>
                      <a:r>
                        <a:rPr lang="fr-FR" sz="900" dirty="0">
                          <a:solidFill>
                            <a:srgbClr val="000000"/>
                          </a:solidFill>
                          <a:latin typeface="+mn-lt"/>
                          <a:ea typeface="Times New Roman"/>
                          <a:cs typeface="Times New Roman"/>
                        </a:rPr>
                        <a:t>Evaluation moyenne</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8,8 ± 2,3</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9,5 ± 1,1</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0,008</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dirty="0">
                          <a:solidFill>
                            <a:srgbClr val="000000"/>
                          </a:solidFill>
                          <a:latin typeface="+mn-lt"/>
                          <a:ea typeface="Times New Roman"/>
                          <a:cs typeface="Times New Roman"/>
                        </a:rPr>
                        <a:t>8,6 ± 2,6</a:t>
                      </a:r>
                      <a:endParaRPr lang="fr-FR" sz="900" b="0"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dirty="0">
                          <a:solidFill>
                            <a:srgbClr val="000000"/>
                          </a:solidFill>
                          <a:latin typeface="+mn-lt"/>
                          <a:ea typeface="Times New Roman"/>
                          <a:cs typeface="Times New Roman"/>
                        </a:rPr>
                        <a:t>9,6 ± 1,0</a:t>
                      </a:r>
                      <a:endParaRPr lang="fr-FR" sz="900" b="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0,003</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6"/>
                  </a:ext>
                </a:extLst>
              </a:tr>
              <a:tr h="267359">
                <a:tc>
                  <a:txBody>
                    <a:bodyPr/>
                    <a:lstStyle/>
                    <a:p>
                      <a:pPr algn="l">
                        <a:lnSpc>
                          <a:spcPct val="115000"/>
                        </a:lnSpc>
                        <a:spcAft>
                          <a:spcPts val="0"/>
                        </a:spcAft>
                      </a:pPr>
                      <a:r>
                        <a:rPr lang="fr-FR" sz="900" b="1" dirty="0">
                          <a:solidFill>
                            <a:srgbClr val="000000"/>
                          </a:solidFill>
                          <a:latin typeface="+mn-lt"/>
                          <a:ea typeface="Times New Roman"/>
                          <a:cs typeface="Times New Roman"/>
                        </a:rPr>
                        <a:t>Evaluation &lt; 8</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16 (12,8%)</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6 (4,9%)</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0,029</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16 (17,6%)</a:t>
                      </a:r>
                      <a:endParaRPr lang="fr-FR" sz="900" b="1"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4 (3,6%)</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0,001</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7"/>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Q3 - </a:t>
                      </a:r>
                      <a:r>
                        <a:rPr lang="fr-FR" sz="900" b="1" i="1" dirty="0">
                          <a:solidFill>
                            <a:srgbClr val="000000"/>
                          </a:solidFill>
                          <a:latin typeface="+mn-lt"/>
                          <a:ea typeface="Times New Roman"/>
                          <a:cs typeface="Times New Roman"/>
                        </a:rPr>
                        <a:t>Pensez-vous prendre vos traitements au bon moment de la journée ?</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8"/>
                  </a:ext>
                </a:extLst>
              </a:tr>
              <a:tr h="284454">
                <a:tc>
                  <a:txBody>
                    <a:bodyPr/>
                    <a:lstStyle/>
                    <a:p>
                      <a:pPr algn="l">
                        <a:lnSpc>
                          <a:spcPct val="115000"/>
                        </a:lnSpc>
                        <a:spcAft>
                          <a:spcPts val="0"/>
                        </a:spcAft>
                      </a:pPr>
                      <a:r>
                        <a:rPr lang="fr-FR" sz="900">
                          <a:solidFill>
                            <a:srgbClr val="000000"/>
                          </a:solidFill>
                          <a:latin typeface="+mn-lt"/>
                          <a:ea typeface="Times New Roman"/>
                          <a:cs typeface="Times New Roman"/>
                        </a:rPr>
                        <a:t>Evaluation moyenne</a:t>
                      </a:r>
                      <a:endParaRPr lang="fr-FR" sz="90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8,8 ± 2,3</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9,2 ± 1,5</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dirty="0">
                          <a:solidFill>
                            <a:srgbClr val="000000"/>
                          </a:solidFill>
                          <a:latin typeface="+mn-lt"/>
                          <a:ea typeface="Times New Roman"/>
                          <a:cs typeface="Times New Roman"/>
                        </a:rPr>
                        <a:t>0,138</a:t>
                      </a:r>
                      <a:endParaRPr lang="fr-FR" sz="90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8,5 ± 2,7</a:t>
                      </a:r>
                      <a:endParaRPr lang="fr-FR" sz="90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9,3 ± 1,4</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0" i="1" dirty="0">
                          <a:solidFill>
                            <a:srgbClr val="000000"/>
                          </a:solidFill>
                          <a:latin typeface="+mn-lt"/>
                          <a:ea typeface="Times New Roman"/>
                          <a:cs typeface="Times New Roman"/>
                        </a:rPr>
                        <a:t>0,026</a:t>
                      </a:r>
                      <a:endParaRPr lang="fr-FR" sz="900" b="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9"/>
                  </a:ext>
                </a:extLst>
              </a:tr>
              <a:tr h="267359">
                <a:tc>
                  <a:txBody>
                    <a:bodyPr/>
                    <a:lstStyle/>
                    <a:p>
                      <a:pPr algn="l">
                        <a:lnSpc>
                          <a:spcPct val="115000"/>
                        </a:lnSpc>
                        <a:spcAft>
                          <a:spcPts val="0"/>
                        </a:spcAft>
                      </a:pPr>
                      <a:r>
                        <a:rPr lang="fr-FR" sz="900" b="1" dirty="0">
                          <a:solidFill>
                            <a:srgbClr val="000000"/>
                          </a:solidFill>
                          <a:latin typeface="+mn-lt"/>
                          <a:ea typeface="Times New Roman"/>
                          <a:cs typeface="Times New Roman"/>
                        </a:rPr>
                        <a:t>Evaluation &lt; 8</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19 (15,2%)</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16 (13,1%)</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0,620</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20 (22,0%)</a:t>
                      </a:r>
                      <a:endParaRPr lang="fr-FR" sz="900" b="1"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12 (10,9%)</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B1BD57"/>
                          </a:solidFill>
                          <a:latin typeface="+mn-lt"/>
                          <a:ea typeface="Times New Roman"/>
                          <a:cs typeface="Times New Roman"/>
                        </a:rPr>
                        <a:t>0,033</a:t>
                      </a:r>
                      <a:endParaRPr lang="fr-FR" sz="900" b="1" dirty="0">
                        <a:solidFill>
                          <a:srgbClr val="B1BD57"/>
                        </a:solidFill>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0"/>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Q4 - </a:t>
                      </a:r>
                      <a:r>
                        <a:rPr lang="fr-FR" sz="900" b="1" i="1" dirty="0">
                          <a:solidFill>
                            <a:srgbClr val="000000"/>
                          </a:solidFill>
                          <a:latin typeface="+mn-lt"/>
                          <a:ea typeface="Times New Roman"/>
                          <a:cs typeface="Times New Roman"/>
                        </a:rPr>
                        <a:t>Pensez-vous avoir besoin d’aide pour gérer vos traitements ?</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1"/>
                  </a:ext>
                </a:extLst>
              </a:tr>
              <a:tr h="284454">
                <a:tc>
                  <a:txBody>
                    <a:bodyPr/>
                    <a:lstStyle/>
                    <a:p>
                      <a:pPr algn="l">
                        <a:lnSpc>
                          <a:spcPct val="115000"/>
                        </a:lnSpc>
                        <a:spcAft>
                          <a:spcPts val="0"/>
                        </a:spcAft>
                      </a:pPr>
                      <a:r>
                        <a:rPr lang="fr-FR" sz="900" dirty="0">
                          <a:solidFill>
                            <a:srgbClr val="000000"/>
                          </a:solidFill>
                          <a:latin typeface="+mn-lt"/>
                          <a:ea typeface="Times New Roman"/>
                          <a:cs typeface="Times New Roman"/>
                        </a:rPr>
                        <a:t>Evaluation moyenne</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8,4 ± 3,2</a:t>
                      </a:r>
                      <a:endParaRPr lang="fr-FR" sz="90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8,3 ± 3,2</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dirty="0">
                          <a:solidFill>
                            <a:srgbClr val="000000"/>
                          </a:solidFill>
                          <a:latin typeface="+mn-lt"/>
                          <a:ea typeface="Times New Roman"/>
                          <a:cs typeface="Times New Roman"/>
                        </a:rPr>
                        <a:t>0,663</a:t>
                      </a:r>
                      <a:endParaRPr lang="fr-FR" sz="900"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a:solidFill>
                            <a:srgbClr val="000000"/>
                          </a:solidFill>
                          <a:latin typeface="+mn-lt"/>
                          <a:ea typeface="Times New Roman"/>
                          <a:cs typeface="Times New Roman"/>
                        </a:rPr>
                        <a:t>8,6 ± 2,9</a:t>
                      </a:r>
                      <a:endParaRPr lang="fr-FR" sz="90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8,3 ± 3,4</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0,634</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2"/>
                  </a:ext>
                </a:extLst>
              </a:tr>
              <a:tr h="267359">
                <a:tc>
                  <a:txBody>
                    <a:bodyPr/>
                    <a:lstStyle/>
                    <a:p>
                      <a:pPr algn="l">
                        <a:lnSpc>
                          <a:spcPct val="115000"/>
                        </a:lnSpc>
                        <a:spcAft>
                          <a:spcPts val="0"/>
                        </a:spcAft>
                      </a:pPr>
                      <a:r>
                        <a:rPr lang="fr-FR" sz="900" b="1" dirty="0">
                          <a:solidFill>
                            <a:srgbClr val="000000"/>
                          </a:solidFill>
                          <a:latin typeface="+mn-lt"/>
                          <a:ea typeface="Times New Roman"/>
                          <a:cs typeface="Times New Roman"/>
                        </a:rPr>
                        <a:t>Evaluation &lt; 8</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22 (17,6%)</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26 (21,7%)</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0,461</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15 (16,5%)</a:t>
                      </a:r>
                      <a:endParaRPr lang="fr-FR" sz="900" b="1"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solidFill>
                            <a:srgbClr val="000000"/>
                          </a:solidFill>
                          <a:latin typeface="+mn-lt"/>
                          <a:ea typeface="Times New Roman"/>
                          <a:cs typeface="Times New Roman"/>
                        </a:rPr>
                        <a:t>24 (22,2%)</a:t>
                      </a:r>
                      <a:endParaRPr lang="fr-FR" sz="900" b="1"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solidFill>
                            <a:srgbClr val="000000"/>
                          </a:solidFill>
                          <a:latin typeface="+mn-lt"/>
                          <a:ea typeface="Times New Roman"/>
                          <a:cs typeface="Times New Roman"/>
                        </a:rPr>
                        <a:t>0,310</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3"/>
                  </a:ext>
                </a:extLst>
              </a:tr>
              <a:tr h="175771">
                <a:tc gridSpan="7">
                  <a:txBody>
                    <a:bodyPr/>
                    <a:lstStyle/>
                    <a:p>
                      <a:pPr algn="l">
                        <a:lnSpc>
                          <a:spcPct val="115000"/>
                        </a:lnSpc>
                        <a:spcAft>
                          <a:spcPts val="0"/>
                        </a:spcAft>
                      </a:pPr>
                      <a:r>
                        <a:rPr lang="fr-FR" sz="900" b="1" dirty="0">
                          <a:solidFill>
                            <a:srgbClr val="000000"/>
                          </a:solidFill>
                          <a:latin typeface="+mn-lt"/>
                          <a:ea typeface="Times New Roman"/>
                          <a:cs typeface="Times New Roman"/>
                        </a:rPr>
                        <a:t>Q5 - </a:t>
                      </a:r>
                      <a:r>
                        <a:rPr lang="fr-FR" sz="900" b="1" i="1" dirty="0">
                          <a:solidFill>
                            <a:srgbClr val="000000"/>
                          </a:solidFill>
                          <a:latin typeface="+mn-lt"/>
                          <a:ea typeface="Times New Roman"/>
                          <a:cs typeface="Times New Roman"/>
                        </a:rPr>
                        <a:t>Comment estimez-vous votre connaissance de vos traitements ?</a:t>
                      </a:r>
                      <a:endParaRPr lang="fr-FR" sz="900"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14"/>
                  </a:ext>
                </a:extLst>
              </a:tr>
              <a:tr h="284454">
                <a:tc>
                  <a:txBody>
                    <a:bodyPr/>
                    <a:lstStyle/>
                    <a:p>
                      <a:pPr algn="l">
                        <a:lnSpc>
                          <a:spcPct val="115000"/>
                        </a:lnSpc>
                        <a:spcAft>
                          <a:spcPts val="0"/>
                        </a:spcAft>
                      </a:pPr>
                      <a:r>
                        <a:rPr lang="fr-FR" sz="900">
                          <a:solidFill>
                            <a:srgbClr val="000000"/>
                          </a:solidFill>
                          <a:latin typeface="+mn-lt"/>
                          <a:ea typeface="Times New Roman"/>
                          <a:cs typeface="Times New Roman"/>
                        </a:rPr>
                        <a:t>Evaluation moyenne</a:t>
                      </a:r>
                      <a:endParaRPr lang="fr-FR" sz="90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7,4 ± 2,7</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7,1 ± 2,8</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0,529</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7,2 ± 2,8</a:t>
                      </a:r>
                      <a:endParaRPr lang="fr-FR" sz="900" dirty="0">
                        <a:latin typeface="+mn-lt"/>
                        <a:ea typeface="Times New Roman"/>
                        <a:cs typeface="Times New Roman"/>
                      </a:endParaRP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dirty="0">
                          <a:solidFill>
                            <a:srgbClr val="000000"/>
                          </a:solidFill>
                          <a:latin typeface="+mn-lt"/>
                          <a:ea typeface="Times New Roman"/>
                          <a:cs typeface="Times New Roman"/>
                        </a:rPr>
                        <a:t>7,4 ± 2,7</a:t>
                      </a:r>
                      <a:endParaRPr lang="fr-FR" sz="900" dirty="0">
                        <a:latin typeface="+mn-lt"/>
                        <a:ea typeface="Times New Roman"/>
                        <a:cs typeface="Times New Roman"/>
                      </a:endParaRP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i="1">
                          <a:solidFill>
                            <a:srgbClr val="000000"/>
                          </a:solidFill>
                          <a:latin typeface="+mn-lt"/>
                          <a:ea typeface="Times New Roman"/>
                          <a:cs typeface="Times New Roman"/>
                        </a:rPr>
                        <a:t>0,755</a:t>
                      </a:r>
                      <a:endParaRPr lang="fr-FR" sz="90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5"/>
                  </a:ext>
                </a:extLst>
              </a:tr>
              <a:tr h="267359">
                <a:tc>
                  <a:txBody>
                    <a:bodyPr/>
                    <a:lstStyle/>
                    <a:p>
                      <a:pPr algn="l">
                        <a:lnSpc>
                          <a:spcPct val="115000"/>
                        </a:lnSpc>
                        <a:spcAft>
                          <a:spcPts val="0"/>
                        </a:spcAft>
                      </a:pPr>
                      <a:r>
                        <a:rPr lang="fr-FR" sz="900" b="1" dirty="0">
                          <a:solidFill>
                            <a:srgbClr val="000000"/>
                          </a:solidFill>
                          <a:latin typeface="+mn-lt"/>
                          <a:ea typeface="Times New Roman"/>
                          <a:cs typeface="Times New Roman"/>
                        </a:rPr>
                        <a:t>Evaluation &lt; 8</a:t>
                      </a:r>
                      <a:endParaRPr lang="fr-FR" sz="900" b="1" dirty="0">
                        <a:latin typeface="+mn-lt"/>
                        <a:ea typeface="Times New Roman"/>
                        <a:cs typeface="Times New Roman"/>
                      </a:endParaRPr>
                    </a:p>
                  </a:txBody>
                  <a:tcPr marL="50315" marR="50315"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latin typeface="+mn-lt"/>
                          <a:ea typeface="Times New Roman"/>
                          <a:cs typeface="Times New Roman"/>
                        </a:rPr>
                        <a:t>52 (41,9%)</a:t>
                      </a: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latin typeface="+mn-lt"/>
                          <a:ea typeface="Times New Roman"/>
                          <a:cs typeface="Times New Roman"/>
                        </a:rPr>
                        <a:t>53 (44,2%)</a:t>
                      </a: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latin typeface="+mn-lt"/>
                          <a:ea typeface="Times New Roman"/>
                          <a:cs typeface="Times New Roman"/>
                        </a:rPr>
                        <a:t>0,770</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latin typeface="+mn-lt"/>
                          <a:ea typeface="Times New Roman"/>
                          <a:cs typeface="Times New Roman"/>
                        </a:rPr>
                        <a:t>40 (44,4%)</a:t>
                      </a:r>
                    </a:p>
                  </a:txBody>
                  <a:tcPr marL="50315" marR="50315" marT="0" marB="0" anchor="ctr">
                    <a:lnL w="12700" cap="flat" cmpd="sng" algn="ctr">
                      <a:solidFill>
                        <a:srgbClr val="43C2CF"/>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dirty="0">
                          <a:latin typeface="+mn-lt"/>
                          <a:ea typeface="Times New Roman"/>
                          <a:cs typeface="Times New Roman"/>
                        </a:rPr>
                        <a:t>43 (39,8%)</a:t>
                      </a:r>
                    </a:p>
                  </a:txBody>
                  <a:tcPr marL="50315" marR="50315"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900" b="1" i="1" dirty="0">
                          <a:latin typeface="+mn-lt"/>
                          <a:ea typeface="Times New Roman"/>
                          <a:cs typeface="Times New Roman"/>
                        </a:rPr>
                        <a:t>0, 486</a:t>
                      </a:r>
                      <a:endParaRPr lang="fr-FR" sz="900" b="1" dirty="0">
                        <a:latin typeface="+mn-lt"/>
                        <a:ea typeface="Times New Roman"/>
                        <a:cs typeface="Times New Roman"/>
                      </a:endParaRPr>
                    </a:p>
                  </a:txBody>
                  <a:tcPr marL="50315" marR="50315" marT="0" marB="0" anchor="ctr">
                    <a:lnL>
                      <a:noFill/>
                    </a:lnL>
                    <a:lnR w="12700" cap="flat" cmpd="sng" algn="ctr">
                      <a:solidFill>
                        <a:srgbClr val="43C2CF"/>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7" name="ZoneTexte 16"/>
          <p:cNvSpPr txBox="1"/>
          <p:nvPr/>
        </p:nvSpPr>
        <p:spPr>
          <a:xfrm>
            <a:off x="214282" y="1357298"/>
            <a:ext cx="8001056" cy="50783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Evaluation de l’observance thérapeutique par le questionnaire développé</a:t>
            </a:r>
          </a:p>
        </p:txBody>
      </p:sp>
      <p:sp>
        <p:nvSpPr>
          <p:cNvPr id="20" name="ZoneTexte 19"/>
          <p:cNvSpPr txBox="1"/>
          <p:nvPr/>
        </p:nvSpPr>
        <p:spPr>
          <a:xfrm>
            <a:off x="8643966" y="6429396"/>
            <a:ext cx="500034" cy="338554"/>
          </a:xfrm>
          <a:prstGeom prst="rect">
            <a:avLst/>
          </a:prstGeom>
          <a:noFill/>
        </p:spPr>
        <p:txBody>
          <a:bodyPr wrap="square" rtlCol="0">
            <a:spAutoFit/>
          </a:bodyPr>
          <a:lstStyle/>
          <a:p>
            <a:r>
              <a:rPr lang="fr-FR" sz="1600" dirty="0"/>
              <a:t>9</a:t>
            </a:r>
          </a:p>
        </p:txBody>
      </p:sp>
      <p:sp>
        <p:nvSpPr>
          <p:cNvPr id="15" name="Rectangle 14"/>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graphicFrame>
        <p:nvGraphicFramePr>
          <p:cNvPr id="21" name="Tableau 20"/>
          <p:cNvGraphicFramePr>
            <a:graphicFrameLocks noGrp="1"/>
          </p:cNvGraphicFramePr>
          <p:nvPr/>
        </p:nvGraphicFramePr>
        <p:xfrm>
          <a:off x="428596" y="2643182"/>
          <a:ext cx="3286145" cy="1764665"/>
        </p:xfrm>
        <a:graphic>
          <a:graphicData uri="http://schemas.openxmlformats.org/drawingml/2006/table">
            <a:tbl>
              <a:tblPr/>
              <a:tblGrid>
                <a:gridCol w="383532">
                  <a:extLst>
                    <a:ext uri="{9D8B030D-6E8A-4147-A177-3AD203B41FA5}">
                      <a16:colId xmlns:a16="http://schemas.microsoft.com/office/drawing/2014/main" val="20000"/>
                    </a:ext>
                  </a:extLst>
                </a:gridCol>
                <a:gridCol w="668150">
                  <a:extLst>
                    <a:ext uri="{9D8B030D-6E8A-4147-A177-3AD203B41FA5}">
                      <a16:colId xmlns:a16="http://schemas.microsoft.com/office/drawing/2014/main" val="20001"/>
                    </a:ext>
                  </a:extLst>
                </a:gridCol>
                <a:gridCol w="720620">
                  <a:extLst>
                    <a:ext uri="{9D8B030D-6E8A-4147-A177-3AD203B41FA5}">
                      <a16:colId xmlns:a16="http://schemas.microsoft.com/office/drawing/2014/main" val="20002"/>
                    </a:ext>
                  </a:extLst>
                </a:gridCol>
                <a:gridCol w="749247">
                  <a:extLst>
                    <a:ext uri="{9D8B030D-6E8A-4147-A177-3AD203B41FA5}">
                      <a16:colId xmlns:a16="http://schemas.microsoft.com/office/drawing/2014/main" val="20003"/>
                    </a:ext>
                  </a:extLst>
                </a:gridCol>
                <a:gridCol w="764596">
                  <a:extLst>
                    <a:ext uri="{9D8B030D-6E8A-4147-A177-3AD203B41FA5}">
                      <a16:colId xmlns:a16="http://schemas.microsoft.com/office/drawing/2014/main" val="20004"/>
                    </a:ext>
                  </a:extLst>
                </a:gridCol>
              </a:tblGrid>
              <a:tr h="252095">
                <a:tc>
                  <a:txBody>
                    <a:bodyPr/>
                    <a:lstStyle/>
                    <a:p>
                      <a:pPr>
                        <a:spcAft>
                          <a:spcPts val="0"/>
                        </a:spcAft>
                      </a:pPr>
                      <a:endParaRPr lang="fr-FR" sz="1000" dirty="0">
                        <a:latin typeface="+mn-lt"/>
                        <a:ea typeface="Times New Roman"/>
                        <a:cs typeface="Times New Roman"/>
                      </a:endParaRPr>
                    </a:p>
                  </a:txBody>
                  <a:tcPr marL="68580" marR="68580" marT="0" marB="0">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gridSpan="2">
                  <a:txBody>
                    <a:bodyPr/>
                    <a:lstStyle/>
                    <a:p>
                      <a:pPr algn="ctr">
                        <a:spcAft>
                          <a:spcPts val="0"/>
                        </a:spcAft>
                      </a:pPr>
                      <a:r>
                        <a:rPr lang="fr-FR" sz="1000" b="1">
                          <a:solidFill>
                            <a:srgbClr val="FFFFFF"/>
                          </a:solidFill>
                          <a:latin typeface="+mn-lt"/>
                          <a:ea typeface="Times New Roman"/>
                          <a:cs typeface="Times New Roman"/>
                        </a:rPr>
                        <a:t>MPR3</a:t>
                      </a:r>
                      <a:endParaRPr lang="fr-FR" sz="1000">
                        <a:latin typeface="+mn-lt"/>
                        <a:ea typeface="Times New Roman"/>
                        <a:cs typeface="Times New Roman"/>
                      </a:endParaRPr>
                    </a:p>
                  </a:txBody>
                  <a:tcPr marL="68580" marR="68580"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hMerge="1">
                  <a:txBody>
                    <a:bodyPr/>
                    <a:lstStyle/>
                    <a:p>
                      <a:endParaRPr lang="fr-FR"/>
                    </a:p>
                  </a:txBody>
                  <a:tcPr/>
                </a:tc>
                <a:tc gridSpan="2">
                  <a:txBody>
                    <a:bodyPr/>
                    <a:lstStyle/>
                    <a:p>
                      <a:pPr algn="ctr">
                        <a:spcAft>
                          <a:spcPts val="0"/>
                        </a:spcAft>
                      </a:pPr>
                      <a:r>
                        <a:rPr lang="fr-FR" sz="1000" b="1">
                          <a:solidFill>
                            <a:srgbClr val="FFFFFF"/>
                          </a:solidFill>
                          <a:latin typeface="+mn-lt"/>
                          <a:ea typeface="Times New Roman"/>
                          <a:cs typeface="Times New Roman"/>
                        </a:rPr>
                        <a:t>MPR6</a:t>
                      </a:r>
                      <a:endParaRPr lang="fr-FR" sz="1000">
                        <a:latin typeface="+mn-lt"/>
                        <a:ea typeface="Times New Roman"/>
                        <a:cs typeface="Times New Roman"/>
                      </a:endParaRPr>
                    </a:p>
                  </a:txBody>
                  <a:tcPr marL="68580" marR="68580" marT="0" marB="0" anchor="ctr">
                    <a:lnL w="12700" cap="flat" cmpd="sng" algn="ctr">
                      <a:solidFill>
                        <a:srgbClr val="92CDDC"/>
                      </a:solidFill>
                      <a:prstDash val="solid"/>
                      <a:round/>
                      <a:headEnd type="none" w="med" len="med"/>
                      <a:tailEnd type="none" w="med" len="med"/>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hMerge="1">
                  <a:txBody>
                    <a:bodyPr/>
                    <a:lstStyle/>
                    <a:p>
                      <a:endParaRPr lang="fr-FR"/>
                    </a:p>
                  </a:txBody>
                  <a:tcPr/>
                </a:tc>
                <a:extLst>
                  <a:ext uri="{0D108BD9-81ED-4DB2-BD59-A6C34878D82A}">
                    <a16:rowId xmlns:a16="http://schemas.microsoft.com/office/drawing/2014/main" val="10000"/>
                  </a:ext>
                </a:extLst>
              </a:tr>
              <a:tr h="252095">
                <a:tc>
                  <a:txBody>
                    <a:bodyPr/>
                    <a:lstStyle/>
                    <a:p>
                      <a:pPr>
                        <a:spcAft>
                          <a:spcPts val="0"/>
                        </a:spcAft>
                      </a:pPr>
                      <a:r>
                        <a:rPr lang="fr-FR" sz="1000" b="1">
                          <a:solidFill>
                            <a:srgbClr val="FFFFFF"/>
                          </a:solidFill>
                          <a:latin typeface="+mn-lt"/>
                          <a:ea typeface="Times New Roman"/>
                          <a:cs typeface="Times New Roman"/>
                        </a:rPr>
                        <a:t>Item</a:t>
                      </a:r>
                      <a:endParaRPr lang="fr-FR" sz="1000">
                        <a:latin typeface="+mn-lt"/>
                        <a:ea typeface="Times New Roman"/>
                        <a:cs typeface="Times New Roman"/>
                      </a:endParaRPr>
                    </a:p>
                  </a:txBody>
                  <a:tcPr marL="68580" marR="68580"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a:txBody>
                    <a:bodyPr/>
                    <a:lstStyle/>
                    <a:p>
                      <a:pPr algn="ctr">
                        <a:spcAft>
                          <a:spcPts val="0"/>
                        </a:spcAft>
                      </a:pPr>
                      <a:r>
                        <a:rPr lang="fr-FR" sz="1000" dirty="0">
                          <a:solidFill>
                            <a:srgbClr val="FFFFFF"/>
                          </a:solidFill>
                          <a:latin typeface="+mn-lt"/>
                          <a:ea typeface="Times New Roman"/>
                          <a:cs typeface="Times New Roman"/>
                        </a:rPr>
                        <a:t>Sensibilité</a:t>
                      </a:r>
                      <a:endParaRPr lang="fr-FR" sz="1000" dirty="0">
                        <a:latin typeface="+mn-lt"/>
                        <a:ea typeface="Times New Roman"/>
                        <a:cs typeface="Times New Roman"/>
                      </a:endParaRPr>
                    </a:p>
                  </a:txBody>
                  <a:tcPr marL="68580" marR="68580"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a:txBody>
                    <a:bodyPr/>
                    <a:lstStyle/>
                    <a:p>
                      <a:pPr algn="ctr">
                        <a:spcAft>
                          <a:spcPts val="0"/>
                        </a:spcAft>
                      </a:pPr>
                      <a:r>
                        <a:rPr lang="fr-FR" sz="1000" dirty="0">
                          <a:solidFill>
                            <a:srgbClr val="FFFFFF"/>
                          </a:solidFill>
                          <a:latin typeface="+mn-lt"/>
                          <a:ea typeface="Times New Roman"/>
                          <a:cs typeface="Times New Roman"/>
                        </a:rPr>
                        <a:t>Spécificité</a:t>
                      </a:r>
                      <a:endParaRPr lang="fr-FR" sz="1000" dirty="0">
                        <a:latin typeface="+mn-lt"/>
                        <a:ea typeface="Times New Roman"/>
                        <a:cs typeface="Times New Roman"/>
                      </a:endParaRPr>
                    </a:p>
                  </a:txBody>
                  <a:tcPr marL="68580" marR="68580" marT="0" marB="0" anchor="ctr">
                    <a:lnL>
                      <a:noFill/>
                    </a:lnL>
                    <a:lnR w="12700" cap="flat" cmpd="sng" algn="ctr">
                      <a:solidFill>
                        <a:srgbClr val="92CDDC"/>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a:txBody>
                    <a:bodyPr/>
                    <a:lstStyle/>
                    <a:p>
                      <a:pPr algn="ctr">
                        <a:spcAft>
                          <a:spcPts val="0"/>
                        </a:spcAft>
                      </a:pPr>
                      <a:r>
                        <a:rPr lang="fr-FR" sz="1000">
                          <a:solidFill>
                            <a:srgbClr val="FFFFFF"/>
                          </a:solidFill>
                          <a:latin typeface="+mn-lt"/>
                          <a:ea typeface="Times New Roman"/>
                          <a:cs typeface="Times New Roman"/>
                        </a:rPr>
                        <a:t>Sensibilité</a:t>
                      </a:r>
                      <a:endParaRPr lang="fr-FR" sz="1000">
                        <a:latin typeface="+mn-lt"/>
                        <a:ea typeface="Times New Roman"/>
                        <a:cs typeface="Times New Roman"/>
                      </a:endParaRPr>
                    </a:p>
                  </a:txBody>
                  <a:tcPr marL="68580" marR="68580" marT="0" marB="0" anchor="ctr">
                    <a:lnL w="12700" cap="flat" cmpd="sng" algn="ctr">
                      <a:solidFill>
                        <a:srgbClr val="92CDDC"/>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tc>
                  <a:txBody>
                    <a:bodyPr/>
                    <a:lstStyle/>
                    <a:p>
                      <a:pPr algn="ctr">
                        <a:spcAft>
                          <a:spcPts val="0"/>
                        </a:spcAft>
                      </a:pPr>
                      <a:r>
                        <a:rPr lang="fr-FR" sz="1000">
                          <a:solidFill>
                            <a:srgbClr val="FFFFFF"/>
                          </a:solidFill>
                          <a:latin typeface="+mn-lt"/>
                          <a:ea typeface="Times New Roman"/>
                          <a:cs typeface="Times New Roman"/>
                        </a:rPr>
                        <a:t>Spécificité</a:t>
                      </a:r>
                      <a:endParaRPr lang="fr-FR" sz="1000">
                        <a:latin typeface="+mn-lt"/>
                        <a:ea typeface="Times New Roman"/>
                        <a:cs typeface="Times New Roman"/>
                      </a:endParaRPr>
                    </a:p>
                  </a:txBody>
                  <a:tcPr marL="68580" marR="68580"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38BEC8"/>
                    </a:solidFill>
                  </a:tcPr>
                </a:tc>
                <a:extLst>
                  <a:ext uri="{0D108BD9-81ED-4DB2-BD59-A6C34878D82A}">
                    <a16:rowId xmlns:a16="http://schemas.microsoft.com/office/drawing/2014/main" val="10001"/>
                  </a:ext>
                </a:extLst>
              </a:tr>
              <a:tr h="252095">
                <a:tc>
                  <a:txBody>
                    <a:bodyPr/>
                    <a:lstStyle/>
                    <a:p>
                      <a:pPr>
                        <a:spcAft>
                          <a:spcPts val="0"/>
                        </a:spcAft>
                      </a:pPr>
                      <a:r>
                        <a:rPr lang="fr-FR" sz="1000">
                          <a:latin typeface="+mn-lt"/>
                          <a:ea typeface="Times New Roman"/>
                          <a:cs typeface="Times New Roman"/>
                        </a:rPr>
                        <a:t>Q1</a:t>
                      </a:r>
                    </a:p>
                  </a:txBody>
                  <a:tcPr marL="68580" marR="68580"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spcAft>
                          <a:spcPts val="0"/>
                        </a:spcAft>
                      </a:pPr>
                      <a:r>
                        <a:rPr lang="fr-FR" sz="1000">
                          <a:latin typeface="+mn-lt"/>
                          <a:ea typeface="Times New Roman"/>
                          <a:cs typeface="Times New Roman"/>
                        </a:rPr>
                        <a:t>0,26</a:t>
                      </a:r>
                    </a:p>
                  </a:txBody>
                  <a:tcPr marL="68580" marR="68580"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0,83</a:t>
                      </a:r>
                    </a:p>
                  </a:txBody>
                  <a:tcPr marL="68580" marR="68580" marT="0" marB="0" anchor="ctr">
                    <a:lnL>
                      <a:noFill/>
                    </a:lnL>
                    <a:lnR w="12700" cap="flat" cmpd="sng" algn="ctr">
                      <a:solidFill>
                        <a:srgbClr val="38BEC8"/>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0,33</a:t>
                      </a:r>
                    </a:p>
                  </a:txBody>
                  <a:tcPr marL="68580" marR="68580" marT="0" marB="0" anchor="ctr">
                    <a:lnL w="12700" cap="flat" cmpd="sng" algn="ctr">
                      <a:solidFill>
                        <a:srgbClr val="38BEC8"/>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0,86</a:t>
                      </a:r>
                    </a:p>
                  </a:txBody>
                  <a:tcPr marL="68580" marR="68580"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2"/>
                  </a:ext>
                </a:extLst>
              </a:tr>
              <a:tr h="252095">
                <a:tc>
                  <a:txBody>
                    <a:bodyPr/>
                    <a:lstStyle/>
                    <a:p>
                      <a:pPr>
                        <a:spcAft>
                          <a:spcPts val="0"/>
                        </a:spcAft>
                      </a:pPr>
                      <a:r>
                        <a:rPr lang="fr-FR" sz="1000">
                          <a:latin typeface="+mn-lt"/>
                          <a:ea typeface="Times New Roman"/>
                          <a:cs typeface="Times New Roman"/>
                        </a:rPr>
                        <a:t>Q2</a:t>
                      </a:r>
                    </a:p>
                  </a:txBody>
                  <a:tcPr marL="68580" marR="68580"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spcAft>
                          <a:spcPts val="0"/>
                        </a:spcAft>
                      </a:pPr>
                      <a:r>
                        <a:rPr lang="fr-FR" sz="1000">
                          <a:latin typeface="+mn-lt"/>
                          <a:ea typeface="Times New Roman"/>
                          <a:cs typeface="Times New Roman"/>
                        </a:rPr>
                        <a:t>0,13</a:t>
                      </a:r>
                    </a:p>
                  </a:txBody>
                  <a:tcPr marL="68580" marR="68580"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0,95</a:t>
                      </a:r>
                    </a:p>
                  </a:txBody>
                  <a:tcPr marL="68580" marR="68580" marT="0" marB="0" anchor="ctr">
                    <a:lnL>
                      <a:noFill/>
                    </a:lnL>
                    <a:lnR w="12700" cap="flat" cmpd="sng" algn="ctr">
                      <a:solidFill>
                        <a:srgbClr val="38BEC8"/>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0,18</a:t>
                      </a:r>
                    </a:p>
                  </a:txBody>
                  <a:tcPr marL="68580" marR="68580" marT="0" marB="0" anchor="ctr">
                    <a:lnL w="12700" cap="flat" cmpd="sng" algn="ctr">
                      <a:solidFill>
                        <a:srgbClr val="38BEC8"/>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0,96</a:t>
                      </a:r>
                    </a:p>
                  </a:txBody>
                  <a:tcPr marL="68580" marR="68580"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3"/>
                  </a:ext>
                </a:extLst>
              </a:tr>
              <a:tr h="252095">
                <a:tc>
                  <a:txBody>
                    <a:bodyPr/>
                    <a:lstStyle/>
                    <a:p>
                      <a:pPr>
                        <a:spcAft>
                          <a:spcPts val="0"/>
                        </a:spcAft>
                      </a:pPr>
                      <a:r>
                        <a:rPr lang="fr-FR" sz="1000">
                          <a:latin typeface="+mn-lt"/>
                          <a:ea typeface="Times New Roman"/>
                          <a:cs typeface="Times New Roman"/>
                        </a:rPr>
                        <a:t>Q3</a:t>
                      </a:r>
                    </a:p>
                  </a:txBody>
                  <a:tcPr marL="68580" marR="68580"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spcAft>
                          <a:spcPts val="0"/>
                        </a:spcAft>
                      </a:pPr>
                      <a:r>
                        <a:rPr lang="fr-FR" sz="1000">
                          <a:latin typeface="+mn-lt"/>
                          <a:ea typeface="Times New Roman"/>
                          <a:cs typeface="Times New Roman"/>
                        </a:rPr>
                        <a:t>0,15</a:t>
                      </a:r>
                    </a:p>
                  </a:txBody>
                  <a:tcPr marL="68580" marR="68580"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0,87</a:t>
                      </a:r>
                    </a:p>
                  </a:txBody>
                  <a:tcPr marL="68580" marR="68580" marT="0" marB="0" anchor="ctr">
                    <a:lnL>
                      <a:noFill/>
                    </a:lnL>
                    <a:lnR w="12700" cap="flat" cmpd="sng" algn="ctr">
                      <a:solidFill>
                        <a:srgbClr val="38BEC8"/>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0,22</a:t>
                      </a:r>
                    </a:p>
                  </a:txBody>
                  <a:tcPr marL="68580" marR="68580" marT="0" marB="0" anchor="ctr">
                    <a:lnL w="12700" cap="flat" cmpd="sng" algn="ctr">
                      <a:solidFill>
                        <a:srgbClr val="38BEC8"/>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0,89</a:t>
                      </a:r>
                    </a:p>
                  </a:txBody>
                  <a:tcPr marL="68580" marR="68580"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4"/>
                  </a:ext>
                </a:extLst>
              </a:tr>
              <a:tr h="252095">
                <a:tc>
                  <a:txBody>
                    <a:bodyPr/>
                    <a:lstStyle/>
                    <a:p>
                      <a:pPr>
                        <a:spcAft>
                          <a:spcPts val="0"/>
                        </a:spcAft>
                      </a:pPr>
                      <a:r>
                        <a:rPr lang="fr-FR" sz="1000">
                          <a:latin typeface="+mn-lt"/>
                          <a:ea typeface="Times New Roman"/>
                          <a:cs typeface="Times New Roman"/>
                        </a:rPr>
                        <a:t>Q4</a:t>
                      </a:r>
                    </a:p>
                  </a:txBody>
                  <a:tcPr marL="68580" marR="68580"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spcAft>
                          <a:spcPts val="0"/>
                        </a:spcAft>
                      </a:pPr>
                      <a:r>
                        <a:rPr lang="fr-FR" sz="1000">
                          <a:latin typeface="+mn-lt"/>
                          <a:ea typeface="Times New Roman"/>
                          <a:cs typeface="Times New Roman"/>
                        </a:rPr>
                        <a:t>0,18</a:t>
                      </a:r>
                    </a:p>
                  </a:txBody>
                  <a:tcPr marL="68580" marR="68580"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dirty="0">
                          <a:latin typeface="+mn-lt"/>
                          <a:ea typeface="Times New Roman"/>
                          <a:cs typeface="Times New Roman"/>
                        </a:rPr>
                        <a:t>0,78</a:t>
                      </a:r>
                    </a:p>
                  </a:txBody>
                  <a:tcPr marL="68580" marR="68580" marT="0" marB="0" anchor="ctr">
                    <a:lnL>
                      <a:noFill/>
                    </a:lnL>
                    <a:lnR w="12700" cap="flat" cmpd="sng" algn="ctr">
                      <a:solidFill>
                        <a:srgbClr val="38BEC8"/>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0,16</a:t>
                      </a:r>
                    </a:p>
                  </a:txBody>
                  <a:tcPr marL="68580" marR="68580" marT="0" marB="0" anchor="ctr">
                    <a:lnL w="12700" cap="flat" cmpd="sng" algn="ctr">
                      <a:solidFill>
                        <a:srgbClr val="38BEC8"/>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a:latin typeface="+mn-lt"/>
                          <a:ea typeface="Times New Roman"/>
                          <a:cs typeface="Times New Roman"/>
                        </a:rPr>
                        <a:t>0,78</a:t>
                      </a:r>
                    </a:p>
                  </a:txBody>
                  <a:tcPr marL="68580" marR="68580"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5"/>
                  </a:ext>
                </a:extLst>
              </a:tr>
              <a:tr h="252095">
                <a:tc>
                  <a:txBody>
                    <a:bodyPr/>
                    <a:lstStyle/>
                    <a:p>
                      <a:pPr>
                        <a:spcAft>
                          <a:spcPts val="0"/>
                        </a:spcAft>
                      </a:pPr>
                      <a:r>
                        <a:rPr lang="fr-FR" sz="1000">
                          <a:latin typeface="+mn-lt"/>
                          <a:ea typeface="Times New Roman"/>
                          <a:cs typeface="Times New Roman"/>
                        </a:rPr>
                        <a:t>Q5</a:t>
                      </a:r>
                    </a:p>
                  </a:txBody>
                  <a:tcPr marL="68580" marR="68580"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spcAft>
                          <a:spcPts val="0"/>
                        </a:spcAft>
                      </a:pPr>
                      <a:r>
                        <a:rPr lang="fr-FR" sz="1000" dirty="0">
                          <a:latin typeface="+mn-lt"/>
                          <a:ea typeface="Times New Roman"/>
                          <a:cs typeface="Times New Roman"/>
                        </a:rPr>
                        <a:t>0,42</a:t>
                      </a:r>
                    </a:p>
                  </a:txBody>
                  <a:tcPr marL="68580" marR="68580"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dirty="0">
                          <a:latin typeface="+mn-lt"/>
                          <a:ea typeface="Times New Roman"/>
                          <a:cs typeface="Times New Roman"/>
                        </a:rPr>
                        <a:t>0,56</a:t>
                      </a:r>
                    </a:p>
                  </a:txBody>
                  <a:tcPr marL="68580" marR="68580" marT="0" marB="0" anchor="ctr">
                    <a:lnL>
                      <a:noFill/>
                    </a:lnL>
                    <a:lnR w="12700" cap="flat" cmpd="sng" algn="ctr">
                      <a:solidFill>
                        <a:srgbClr val="38BEC8"/>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dirty="0">
                          <a:latin typeface="+mn-lt"/>
                          <a:ea typeface="Times New Roman"/>
                          <a:cs typeface="Times New Roman"/>
                        </a:rPr>
                        <a:t>0,44</a:t>
                      </a:r>
                    </a:p>
                  </a:txBody>
                  <a:tcPr marL="68580" marR="68580" marT="0" marB="0" anchor="ctr">
                    <a:lnL w="12700" cap="flat" cmpd="sng" algn="ctr">
                      <a:solidFill>
                        <a:srgbClr val="38BEC8"/>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spcAft>
                          <a:spcPts val="0"/>
                        </a:spcAft>
                      </a:pPr>
                      <a:r>
                        <a:rPr lang="fr-FR" sz="1000" dirty="0">
                          <a:latin typeface="+mn-lt"/>
                          <a:ea typeface="Times New Roman"/>
                          <a:cs typeface="Times New Roman"/>
                        </a:rPr>
                        <a:t>0,60</a:t>
                      </a:r>
                    </a:p>
                  </a:txBody>
                  <a:tcPr marL="68580" marR="68580"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2" name="ZoneTexte 21"/>
          <p:cNvSpPr txBox="1"/>
          <p:nvPr/>
        </p:nvSpPr>
        <p:spPr>
          <a:xfrm>
            <a:off x="428596" y="4572008"/>
            <a:ext cx="3286148" cy="276999"/>
          </a:xfrm>
          <a:prstGeom prst="rect">
            <a:avLst/>
          </a:prstGeom>
          <a:noFill/>
        </p:spPr>
        <p:txBody>
          <a:bodyPr wrap="square" rtlCol="0">
            <a:spAutoFit/>
          </a:bodyPr>
          <a:lstStyle/>
          <a:p>
            <a:pPr algn="ctr"/>
            <a:r>
              <a:rPr lang="fr-FR" sz="1200" b="1" i="1" dirty="0"/>
              <a:t>Sensibilité et spécificité du questionnaire</a:t>
            </a:r>
          </a:p>
        </p:txBody>
      </p:sp>
      <p:sp>
        <p:nvSpPr>
          <p:cNvPr id="23" name="Rectangle 22"/>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645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 name="ZoneTexte 11"/>
          <p:cNvSpPr txBox="1"/>
          <p:nvPr/>
        </p:nvSpPr>
        <p:spPr>
          <a:xfrm>
            <a:off x="214282" y="1357298"/>
            <a:ext cx="8501122" cy="50783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Analyse de l’observance thérapeutique par classe médicamenteuse à 3 mois</a:t>
            </a:r>
          </a:p>
        </p:txBody>
      </p:sp>
      <p:sp>
        <p:nvSpPr>
          <p:cNvPr id="1024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44"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6" name="Graphique 15"/>
          <p:cNvGraphicFramePr/>
          <p:nvPr/>
        </p:nvGraphicFramePr>
        <p:xfrm>
          <a:off x="3214678" y="2500306"/>
          <a:ext cx="5500726" cy="3978478"/>
        </p:xfrm>
        <a:graphic>
          <a:graphicData uri="http://schemas.openxmlformats.org/drawingml/2006/chart">
            <c:chart xmlns:c="http://schemas.openxmlformats.org/drawingml/2006/chart" xmlns:r="http://schemas.openxmlformats.org/officeDocument/2006/relationships" r:id="rId5"/>
          </a:graphicData>
        </a:graphic>
      </p:graphicFrame>
      <p:sp>
        <p:nvSpPr>
          <p:cNvPr id="18" name="ZoneTexte 17"/>
          <p:cNvSpPr txBox="1"/>
          <p:nvPr/>
        </p:nvSpPr>
        <p:spPr>
          <a:xfrm>
            <a:off x="6588224" y="4581128"/>
            <a:ext cx="338554" cy="276999"/>
          </a:xfrm>
          <a:prstGeom prst="rect">
            <a:avLst/>
          </a:prstGeom>
          <a:solidFill>
            <a:schemeClr val="bg1"/>
          </a:solidFill>
        </p:spPr>
        <p:txBody>
          <a:bodyPr wrap="square" rtlCol="0">
            <a:spAutoFit/>
          </a:bodyPr>
          <a:lstStyle/>
          <a:p>
            <a:r>
              <a:rPr lang="fr-FR" sz="1200" dirty="0"/>
              <a:t>/ /</a:t>
            </a:r>
          </a:p>
        </p:txBody>
      </p:sp>
      <p:sp>
        <p:nvSpPr>
          <p:cNvPr id="27" name="ZoneTexte 26"/>
          <p:cNvSpPr txBox="1"/>
          <p:nvPr/>
        </p:nvSpPr>
        <p:spPr>
          <a:xfrm>
            <a:off x="428596" y="3786190"/>
            <a:ext cx="2857520" cy="738664"/>
          </a:xfrm>
          <a:custGeom>
            <a:avLst/>
            <a:gdLst>
              <a:gd name="connsiteX0" fmla="*/ 0 w 2286016"/>
              <a:gd name="connsiteY0" fmla="*/ 0 h 507831"/>
              <a:gd name="connsiteX1" fmla="*/ 2286016 w 2286016"/>
              <a:gd name="connsiteY1" fmla="*/ 0 h 507831"/>
              <a:gd name="connsiteX2" fmla="*/ 2286016 w 2286016"/>
              <a:gd name="connsiteY2" fmla="*/ 507831 h 507831"/>
              <a:gd name="connsiteX3" fmla="*/ 0 w 2286016"/>
              <a:gd name="connsiteY3" fmla="*/ 507831 h 507831"/>
              <a:gd name="connsiteX4" fmla="*/ 0 w 2286016"/>
              <a:gd name="connsiteY4" fmla="*/ 0 h 50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16" h="507831">
                <a:moveTo>
                  <a:pt x="0" y="0"/>
                </a:moveTo>
                <a:lnTo>
                  <a:pt x="2286016" y="0"/>
                </a:lnTo>
                <a:lnTo>
                  <a:pt x="2286016" y="507831"/>
                </a:lnTo>
                <a:lnTo>
                  <a:pt x="0" y="507831"/>
                </a:lnTo>
                <a:lnTo>
                  <a:pt x="0" y="0"/>
                </a:lnTo>
                <a:close/>
              </a:path>
            </a:pathLst>
          </a:custGeom>
          <a:solidFill>
            <a:schemeClr val="accent4">
              <a:lumMod val="20000"/>
              <a:lumOff val="80000"/>
            </a:schemeClr>
          </a:solidFill>
        </p:spPr>
        <p:txBody>
          <a:bodyPr wrap="square" rtlCol="0">
            <a:spAutoFit/>
          </a:bodyPr>
          <a:lstStyle/>
          <a:p>
            <a:pPr algn="ctr"/>
            <a:r>
              <a:rPr lang="fr-FR" sz="1400" b="1" i="1" dirty="0">
                <a:solidFill>
                  <a:srgbClr val="7030A0"/>
                </a:solidFill>
              </a:rPr>
              <a:t>Taux de non-observance</a:t>
            </a:r>
          </a:p>
          <a:p>
            <a:pPr algn="ctr"/>
            <a:r>
              <a:rPr lang="fr-FR" sz="1400" dirty="0">
                <a:solidFill>
                  <a:srgbClr val="7030A0"/>
                </a:solidFill>
              </a:rPr>
              <a:t>Nombre de fois où MPR &lt; 80%           </a:t>
            </a:r>
          </a:p>
          <a:p>
            <a:pPr algn="ctr"/>
            <a:r>
              <a:rPr lang="fr-FR" sz="1400" dirty="0">
                <a:solidFill>
                  <a:srgbClr val="7030A0"/>
                </a:solidFill>
              </a:rPr>
              <a:t>Nombre total de médicaments</a:t>
            </a:r>
          </a:p>
        </p:txBody>
      </p:sp>
      <p:cxnSp>
        <p:nvCxnSpPr>
          <p:cNvPr id="36" name="Connecteur droit 35"/>
          <p:cNvCxnSpPr/>
          <p:nvPr/>
        </p:nvCxnSpPr>
        <p:spPr>
          <a:xfrm>
            <a:off x="714348" y="4286256"/>
            <a:ext cx="2286016" cy="1588"/>
          </a:xfrm>
          <a:prstGeom prst="line">
            <a:avLst/>
          </a:prstGeom>
        </p:spPr>
        <p:style>
          <a:lnRef idx="1">
            <a:schemeClr val="accent4"/>
          </a:lnRef>
          <a:fillRef idx="0">
            <a:schemeClr val="accent4"/>
          </a:fillRef>
          <a:effectRef idx="0">
            <a:schemeClr val="accent4"/>
          </a:effectRef>
          <a:fontRef idx="minor">
            <a:schemeClr val="tx1"/>
          </a:fontRef>
        </p:style>
      </p:cxnSp>
      <p:sp>
        <p:nvSpPr>
          <p:cNvPr id="39" name="Rectangle 5"/>
          <p:cNvSpPr>
            <a:spLocks noChangeArrowheads="1"/>
          </p:cNvSpPr>
          <p:nvPr/>
        </p:nvSpPr>
        <p:spPr bwMode="auto">
          <a:xfrm>
            <a:off x="4357686" y="1928802"/>
            <a:ext cx="407196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bmk="_Toc81328653">
                <a:ln>
                  <a:noFill/>
                </a:ln>
                <a:solidFill>
                  <a:srgbClr val="000000"/>
                </a:solidFill>
                <a:effectLst/>
                <a:ea typeface="Times New Roman" pitchFamily="18" charset="0"/>
                <a:cs typeface="Times New Roman" pitchFamily="18" charset="0"/>
              </a:rPr>
              <a:t>Taux de non-observance  à  3 mois par classe médicamenteuse ATC nivea</a:t>
            </a:r>
            <a:r>
              <a:rPr lang="fr-FR" sz="1400" b="1" dirty="0" bmk="_Toc81328653">
                <a:solidFill>
                  <a:srgbClr val="000000"/>
                </a:solidFill>
                <a:ea typeface="Times New Roman" pitchFamily="18" charset="0"/>
                <a:cs typeface="Times New Roman" pitchFamily="18" charset="0"/>
              </a:rPr>
              <a:t>u 2 par ordre croissant</a:t>
            </a:r>
            <a:endParaRPr kumimoji="0" lang="fr-FR" sz="2400" b="0" i="0" u="none" strike="noStrike" cap="none" normalizeH="0" baseline="0" dirty="0">
              <a:ln>
                <a:noFill/>
              </a:ln>
              <a:solidFill>
                <a:schemeClr val="tx1"/>
              </a:solidFill>
              <a:effectLst/>
              <a:cs typeface="Arial" pitchFamily="34" charset="0"/>
            </a:endParaRPr>
          </a:p>
        </p:txBody>
      </p:sp>
      <p:sp>
        <p:nvSpPr>
          <p:cNvPr id="21" name="ZoneTexte 20"/>
          <p:cNvSpPr txBox="1"/>
          <p:nvPr/>
        </p:nvSpPr>
        <p:spPr>
          <a:xfrm>
            <a:off x="8643966" y="6429396"/>
            <a:ext cx="500034" cy="338554"/>
          </a:xfrm>
          <a:prstGeom prst="rect">
            <a:avLst/>
          </a:prstGeom>
          <a:noFill/>
        </p:spPr>
        <p:txBody>
          <a:bodyPr wrap="square" rtlCol="0">
            <a:spAutoFit/>
          </a:bodyPr>
          <a:lstStyle/>
          <a:p>
            <a:r>
              <a:rPr lang="fr-FR" sz="1600" dirty="0"/>
              <a:t>10</a:t>
            </a:r>
          </a:p>
        </p:txBody>
      </p:sp>
      <p:sp>
        <p:nvSpPr>
          <p:cNvPr id="22" name="Rectangle 21"/>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4" name="ZoneTexte 23"/>
          <p:cNvSpPr txBox="1"/>
          <p:nvPr/>
        </p:nvSpPr>
        <p:spPr>
          <a:xfrm>
            <a:off x="1357290" y="2928934"/>
            <a:ext cx="1177117" cy="369332"/>
          </a:xfrm>
          <a:prstGeom prst="rect">
            <a:avLst/>
          </a:prstGeom>
          <a:noFill/>
        </p:spPr>
        <p:txBody>
          <a:bodyPr wrap="none" rtlCol="0">
            <a:spAutoFit/>
          </a:bodyPr>
          <a:lstStyle/>
          <a:p>
            <a:r>
              <a:rPr lang="fr-FR" b="1" i="1" dirty="0">
                <a:solidFill>
                  <a:srgbClr val="7030A0"/>
                </a:solidFill>
              </a:rPr>
              <a:t>Fréquence</a:t>
            </a:r>
          </a:p>
        </p:txBody>
      </p:sp>
      <p:sp>
        <p:nvSpPr>
          <p:cNvPr id="25" name="Flèche droite 24"/>
          <p:cNvSpPr/>
          <p:nvPr/>
        </p:nvSpPr>
        <p:spPr>
          <a:xfrm>
            <a:off x="642910" y="2928934"/>
            <a:ext cx="642942" cy="28575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fr-FR"/>
          </a:p>
        </p:txBody>
      </p:sp>
      <p:sp>
        <p:nvSpPr>
          <p:cNvPr id="26" name="Rectangle 25"/>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Discussion</a:t>
            </a:r>
          </a:p>
        </p:txBody>
      </p:sp>
      <p:sp>
        <p:nvSpPr>
          <p:cNvPr id="9" name="ZoneTexte 8"/>
          <p:cNvSpPr txBox="1"/>
          <p:nvPr/>
        </p:nvSpPr>
        <p:spPr>
          <a:xfrm>
            <a:off x="357158" y="1857364"/>
            <a:ext cx="8643966" cy="3816429"/>
          </a:xfrm>
          <a:prstGeom prst="rect">
            <a:avLst/>
          </a:prstGeom>
          <a:noFill/>
        </p:spPr>
        <p:txBody>
          <a:bodyPr wrap="square" rtlCol="0">
            <a:spAutoFit/>
          </a:bodyPr>
          <a:lstStyle/>
          <a:p>
            <a:pPr>
              <a:buClr>
                <a:srgbClr val="B1BD57"/>
              </a:buClr>
              <a:buFont typeface="Wingdings" pitchFamily="2" charset="2"/>
              <a:buChar char="n"/>
            </a:pPr>
            <a:r>
              <a:rPr lang="fr-FR" sz="1400" dirty="0"/>
              <a:t> </a:t>
            </a:r>
            <a:r>
              <a:rPr lang="fr-FR" sz="1600" b="1" dirty="0">
                <a:solidFill>
                  <a:schemeClr val="tx2">
                    <a:lumMod val="75000"/>
                  </a:schemeClr>
                </a:solidFill>
              </a:rPr>
              <a:t>Observance par le calcul du MPR :</a:t>
            </a:r>
          </a:p>
          <a:p>
            <a:pPr marL="180975" indent="180975">
              <a:buClr>
                <a:srgbClr val="00CC66"/>
              </a:buClr>
              <a:buFont typeface="Courier New" pitchFamily="49" charset="0"/>
              <a:buChar char="o"/>
            </a:pPr>
            <a:r>
              <a:rPr lang="fr-FR" sz="1600" dirty="0"/>
              <a:t>Taux d’inobservance : 45,3% à 6 mois</a:t>
            </a:r>
          </a:p>
          <a:p>
            <a:pPr marL="180975" indent="180975">
              <a:buClr>
                <a:srgbClr val="00CC66"/>
              </a:buClr>
              <a:buFont typeface="Courier New" pitchFamily="49" charset="0"/>
              <a:buChar char="o"/>
            </a:pPr>
            <a:r>
              <a:rPr lang="fr-FR" sz="1600" dirty="0"/>
              <a:t>Pertinence du nombre de MPR &lt; 80% </a:t>
            </a:r>
          </a:p>
          <a:p>
            <a:pPr marL="180975" indent="180975">
              <a:buClr>
                <a:srgbClr val="00CC66"/>
              </a:buClr>
              <a:buFont typeface="Courier New" pitchFamily="49" charset="0"/>
              <a:buChar char="o"/>
            </a:pPr>
            <a:r>
              <a:rPr lang="fr-FR" sz="1600" dirty="0"/>
              <a:t>Surconsommation (20,5% à 3 mois et 17,3% à 6 mois)</a:t>
            </a:r>
          </a:p>
          <a:p>
            <a:pPr marL="180975" indent="180975">
              <a:buClr>
                <a:srgbClr val="00CC66"/>
              </a:buClr>
              <a:buFont typeface="Courier New" pitchFamily="49" charset="0"/>
              <a:buChar char="o"/>
            </a:pPr>
            <a:endParaRPr lang="fr-FR" sz="1600" dirty="0"/>
          </a:p>
          <a:p>
            <a:endParaRPr lang="fr-FR" sz="1600" dirty="0"/>
          </a:p>
          <a:p>
            <a:pPr>
              <a:buClr>
                <a:srgbClr val="B1BD57"/>
              </a:buClr>
              <a:buFont typeface="Wingdings" pitchFamily="2" charset="2"/>
              <a:buChar char="n"/>
            </a:pPr>
            <a:r>
              <a:rPr lang="fr-FR" sz="1600" dirty="0"/>
              <a:t> </a:t>
            </a:r>
            <a:r>
              <a:rPr lang="fr-FR" sz="1600" b="1" dirty="0">
                <a:solidFill>
                  <a:schemeClr val="tx2">
                    <a:lumMod val="75000"/>
                  </a:schemeClr>
                </a:solidFill>
              </a:rPr>
              <a:t>Observance par le questionnaire : </a:t>
            </a:r>
          </a:p>
          <a:p>
            <a:pPr marL="361950" indent="-180975">
              <a:buClr>
                <a:srgbClr val="00CC66"/>
              </a:buClr>
              <a:buFont typeface="Courier New" pitchFamily="49" charset="0"/>
              <a:buChar char="o"/>
            </a:pPr>
            <a:r>
              <a:rPr lang="fr-FR" sz="1600" dirty="0"/>
              <a:t>Taux d’inobservance : entre 10,0% et 42,0% </a:t>
            </a:r>
          </a:p>
          <a:p>
            <a:pPr marL="361950" indent="-180975">
              <a:buClr>
                <a:srgbClr val="00CC66"/>
              </a:buClr>
              <a:buFont typeface="Courier New" pitchFamily="49" charset="0"/>
              <a:buChar char="o"/>
            </a:pPr>
            <a:r>
              <a:rPr lang="fr-FR" sz="1600" dirty="0"/>
              <a:t>Spécificité élevée mais faible sensibilité </a:t>
            </a:r>
          </a:p>
          <a:p>
            <a:pPr marL="533400" indent="-171450">
              <a:buClr>
                <a:srgbClr val="00CC66"/>
              </a:buClr>
              <a:buFont typeface="Arial" pitchFamily="34" charset="0"/>
              <a:buChar char="•"/>
            </a:pPr>
            <a:r>
              <a:rPr lang="fr-FR" sz="1400" dirty="0"/>
              <a:t>Notion de seuil : taux de FP &gt; 50% </a:t>
            </a:r>
          </a:p>
          <a:p>
            <a:pPr marL="533400" indent="-171450">
              <a:buClr>
                <a:srgbClr val="00CC66"/>
              </a:buClr>
              <a:buFont typeface="Arial" pitchFamily="34" charset="0"/>
              <a:buChar char="•"/>
            </a:pPr>
            <a:endParaRPr lang="fr-FR" sz="1600" dirty="0"/>
          </a:p>
          <a:p>
            <a:endParaRPr lang="fr-FR" sz="1600" dirty="0"/>
          </a:p>
          <a:p>
            <a:pPr>
              <a:buClr>
                <a:srgbClr val="B1BD57"/>
              </a:buClr>
              <a:buFont typeface="Wingdings" pitchFamily="2" charset="2"/>
              <a:buChar char="n"/>
            </a:pPr>
            <a:r>
              <a:rPr lang="fr-FR" sz="1600" dirty="0"/>
              <a:t>  </a:t>
            </a:r>
            <a:r>
              <a:rPr lang="fr-FR" sz="1600" b="1" dirty="0">
                <a:solidFill>
                  <a:schemeClr val="tx2">
                    <a:lumMod val="75000"/>
                  </a:schemeClr>
                </a:solidFill>
              </a:rPr>
              <a:t>Médicaments à risque d’inobservance : </a:t>
            </a:r>
          </a:p>
          <a:p>
            <a:pPr marL="180975" indent="180975">
              <a:buClr>
                <a:srgbClr val="00CC66"/>
              </a:buClr>
              <a:buFont typeface="Courier New" pitchFamily="49" charset="0"/>
              <a:buChar char="o"/>
            </a:pPr>
            <a:r>
              <a:rPr lang="fr-FR" sz="1600" dirty="0"/>
              <a:t>Immunosuppresseurs, médicaments asthme/BPCO et ophtalmologiques, thérapies cardiaques</a:t>
            </a:r>
            <a:endParaRPr lang="fr-FR" dirty="0"/>
          </a:p>
          <a:p>
            <a:endParaRPr lang="fr-FR" dirty="0"/>
          </a:p>
        </p:txBody>
      </p:sp>
      <p:sp>
        <p:nvSpPr>
          <p:cNvPr id="12" name="ZoneTexte 11"/>
          <p:cNvSpPr txBox="1"/>
          <p:nvPr/>
        </p:nvSpPr>
        <p:spPr>
          <a:xfrm>
            <a:off x="8643966" y="6429396"/>
            <a:ext cx="500034" cy="338554"/>
          </a:xfrm>
          <a:prstGeom prst="rect">
            <a:avLst/>
          </a:prstGeom>
          <a:noFill/>
        </p:spPr>
        <p:txBody>
          <a:bodyPr wrap="square" rtlCol="0">
            <a:spAutoFit/>
          </a:bodyPr>
          <a:lstStyle/>
          <a:p>
            <a:r>
              <a:rPr lang="fr-FR" sz="1600" dirty="0"/>
              <a:t>11</a:t>
            </a:r>
          </a:p>
        </p:txBody>
      </p:sp>
      <p:sp>
        <p:nvSpPr>
          <p:cNvPr id="14" name="Rectangle 13"/>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15" name="Rectangle 14"/>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a:solidFill>
                  <a:schemeClr val="bg1">
                    <a:lumMod val="95000"/>
                  </a:schemeClr>
                </a:solidFill>
              </a:rPr>
              <a:t>Conclusion</a:t>
            </a:r>
            <a:endParaRPr lang="fr-FR" sz="2400" b="1" dirty="0">
              <a:solidFill>
                <a:schemeClr val="bg1">
                  <a:lumMod val="95000"/>
                </a:schemeClr>
              </a:solidFill>
            </a:endParaRPr>
          </a:p>
        </p:txBody>
      </p:sp>
      <p:sp>
        <p:nvSpPr>
          <p:cNvPr id="9" name="ZoneTexte 8"/>
          <p:cNvSpPr txBox="1"/>
          <p:nvPr/>
        </p:nvSpPr>
        <p:spPr>
          <a:xfrm>
            <a:off x="467544" y="2119820"/>
            <a:ext cx="8501122" cy="2585323"/>
          </a:xfrm>
          <a:prstGeom prst="rect">
            <a:avLst/>
          </a:prstGeom>
          <a:noFill/>
        </p:spPr>
        <p:txBody>
          <a:bodyPr wrap="square" rtlCol="0">
            <a:spAutoFit/>
          </a:bodyPr>
          <a:lstStyle/>
          <a:p>
            <a:pPr>
              <a:buClr>
                <a:srgbClr val="B1BD57"/>
              </a:buClr>
              <a:buFont typeface="Wingdings" pitchFamily="2" charset="2"/>
              <a:buChar char="n"/>
            </a:pPr>
            <a:r>
              <a:rPr lang="fr-FR" sz="1600" dirty="0"/>
              <a:t> Outil simple et rapide d’utilisation pour la pratique en routine</a:t>
            </a:r>
          </a:p>
          <a:p>
            <a:pPr>
              <a:buClr>
                <a:srgbClr val="B1BD57"/>
              </a:buClr>
              <a:buFont typeface="Wingdings" pitchFamily="2" charset="2"/>
              <a:buChar char="n"/>
            </a:pPr>
            <a:endParaRPr lang="fr-FR" sz="1600" dirty="0"/>
          </a:p>
          <a:p>
            <a:pPr>
              <a:buClr>
                <a:srgbClr val="B1BD57"/>
              </a:buClr>
              <a:buFont typeface="Wingdings" pitchFamily="2" charset="2"/>
              <a:buChar char="n"/>
            </a:pPr>
            <a:endParaRPr lang="fr-FR" sz="1600" dirty="0"/>
          </a:p>
          <a:p>
            <a:pPr>
              <a:buClr>
                <a:srgbClr val="B1BD57"/>
              </a:buClr>
              <a:buFont typeface="Wingdings" pitchFamily="2" charset="2"/>
              <a:buChar char="n"/>
            </a:pPr>
            <a:r>
              <a:rPr lang="fr-FR" sz="1600" dirty="0"/>
              <a:t> Taux d’inobservance </a:t>
            </a:r>
            <a:r>
              <a:rPr lang="fr-FR" sz="1600" b="1" dirty="0"/>
              <a:t>alarmants</a:t>
            </a:r>
          </a:p>
          <a:p>
            <a:pPr>
              <a:buClr>
                <a:srgbClr val="B1BD57"/>
              </a:buClr>
              <a:buFont typeface="Wingdings" pitchFamily="2" charset="2"/>
              <a:buChar char="n"/>
            </a:pPr>
            <a:endParaRPr lang="fr-FR" sz="1600" dirty="0"/>
          </a:p>
          <a:p>
            <a:pPr>
              <a:buClr>
                <a:srgbClr val="B1BD57"/>
              </a:buClr>
              <a:buFont typeface="Wingdings" pitchFamily="2" charset="2"/>
              <a:buChar char="n"/>
            </a:pPr>
            <a:endParaRPr lang="fr-FR" sz="1600" dirty="0"/>
          </a:p>
          <a:p>
            <a:pPr>
              <a:buClr>
                <a:srgbClr val="B1BD57"/>
              </a:buClr>
              <a:buFont typeface="Wingdings" pitchFamily="2" charset="2"/>
              <a:buChar char="n"/>
            </a:pPr>
            <a:r>
              <a:rPr lang="fr-FR" sz="1600" dirty="0"/>
              <a:t> </a:t>
            </a:r>
            <a:r>
              <a:rPr lang="fr-FR" sz="1600" b="1" dirty="0">
                <a:solidFill>
                  <a:schemeClr val="tx2">
                    <a:lumMod val="75000"/>
                  </a:schemeClr>
                </a:solidFill>
              </a:rPr>
              <a:t>Validation statistique : </a:t>
            </a:r>
          </a:p>
          <a:p>
            <a:pPr marL="442913" indent="-171450">
              <a:buClr>
                <a:srgbClr val="00CC66"/>
              </a:buClr>
              <a:buFont typeface="Courier New" pitchFamily="49" charset="0"/>
              <a:buChar char="o"/>
              <a:tabLst>
                <a:tab pos="442913" algn="l"/>
              </a:tabLst>
            </a:pPr>
            <a:r>
              <a:rPr lang="fr-FR" sz="1400" dirty="0"/>
              <a:t>Seuil et comparateur  </a:t>
            </a:r>
          </a:p>
          <a:p>
            <a:pPr marL="442913" indent="-171450">
              <a:buClr>
                <a:srgbClr val="00CC66"/>
              </a:buClr>
              <a:buFont typeface="Courier New" pitchFamily="49" charset="0"/>
              <a:buChar char="o"/>
              <a:tabLst>
                <a:tab pos="442913" algn="l"/>
              </a:tabLst>
            </a:pPr>
            <a:r>
              <a:rPr lang="fr-FR" sz="1400" dirty="0"/>
              <a:t>Corrélation entre les deux méthodes</a:t>
            </a:r>
          </a:p>
          <a:p>
            <a:endParaRPr lang="fr-FR" dirty="0"/>
          </a:p>
        </p:txBody>
      </p:sp>
      <p:sp>
        <p:nvSpPr>
          <p:cNvPr id="16" name="ZoneTexte 15"/>
          <p:cNvSpPr txBox="1"/>
          <p:nvPr/>
        </p:nvSpPr>
        <p:spPr>
          <a:xfrm>
            <a:off x="8643966" y="6429396"/>
            <a:ext cx="500034" cy="338554"/>
          </a:xfrm>
          <a:prstGeom prst="rect">
            <a:avLst/>
          </a:prstGeom>
          <a:noFill/>
        </p:spPr>
        <p:txBody>
          <a:bodyPr wrap="square" rtlCol="0">
            <a:spAutoFit/>
          </a:bodyPr>
          <a:lstStyle/>
          <a:p>
            <a:r>
              <a:rPr lang="fr-FR" sz="1600" dirty="0"/>
              <a:t>12</a:t>
            </a:r>
          </a:p>
        </p:txBody>
      </p:sp>
      <p:sp>
        <p:nvSpPr>
          <p:cNvPr id="17" name="Rectangle 16"/>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18" name="Rectangle 17"/>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2000241"/>
            <a:ext cx="9144000" cy="1200329"/>
          </a:xfrm>
          <a:prstGeom prst="rect">
            <a:avLst/>
          </a:prstGeom>
          <a:noFill/>
        </p:spPr>
        <p:txBody>
          <a:bodyPr wrap="square" rtlCol="0">
            <a:spAutoFit/>
          </a:bodyPr>
          <a:lstStyle/>
          <a:p>
            <a:pPr marL="174625"/>
            <a:r>
              <a:rPr lang="fr-FR" sz="3600" b="1" dirty="0">
                <a:solidFill>
                  <a:schemeClr val="bg1"/>
                </a:solidFill>
              </a:rPr>
              <a:t>Evaluation d’un outil de mesure de l’observance thérapeutique</a:t>
            </a:r>
          </a:p>
        </p:txBody>
      </p:sp>
      <p:sp>
        <p:nvSpPr>
          <p:cNvPr id="6" name="ZoneTexte 5"/>
          <p:cNvSpPr txBox="1"/>
          <p:nvPr/>
        </p:nvSpPr>
        <p:spPr>
          <a:xfrm>
            <a:off x="0" y="3786190"/>
            <a:ext cx="9144000" cy="461665"/>
          </a:xfrm>
          <a:prstGeom prst="rect">
            <a:avLst/>
          </a:prstGeom>
          <a:noFill/>
        </p:spPr>
        <p:txBody>
          <a:bodyPr wrap="square" rtlCol="0">
            <a:spAutoFit/>
          </a:bodyPr>
          <a:lstStyle/>
          <a:p>
            <a:pPr algn="ctr"/>
            <a:r>
              <a:rPr lang="fr-FR" sz="2400" b="1" dirty="0">
                <a:solidFill>
                  <a:schemeClr val="tx2">
                    <a:lumMod val="75000"/>
                  </a:schemeClr>
                </a:solidFill>
              </a:rPr>
              <a:t>MERCI DE VOTRE ATTENTION</a:t>
            </a:r>
            <a:endParaRPr lang="fr-FR" dirty="0">
              <a:solidFill>
                <a:schemeClr val="tx2"/>
              </a:solidFill>
            </a:endParaRPr>
          </a:p>
        </p:txBody>
      </p:sp>
      <p:pic>
        <p:nvPicPr>
          <p:cNvPr id="9"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2" cstate="print"/>
          <a:srcRect t="19998" b="43752"/>
          <a:stretch>
            <a:fillRect/>
          </a:stretch>
        </p:blipFill>
        <p:spPr bwMode="auto">
          <a:xfrm>
            <a:off x="0" y="1500174"/>
            <a:ext cx="9144000" cy="2071702"/>
          </a:xfrm>
          <a:prstGeom prst="rect">
            <a:avLst/>
          </a:prstGeom>
          <a:noFill/>
        </p:spPr>
      </p:pic>
      <p:sp>
        <p:nvSpPr>
          <p:cNvPr id="10" name="Rectangle 9"/>
          <p:cNvSpPr/>
          <p:nvPr/>
        </p:nvSpPr>
        <p:spPr>
          <a:xfrm>
            <a:off x="0" y="1071547"/>
            <a:ext cx="9144000"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t>JOURNEES</a:t>
            </a:r>
            <a:r>
              <a:rPr lang="fr-FR" b="1" dirty="0"/>
              <a:t> ADPHSO-LAROPHA</a:t>
            </a:r>
          </a:p>
        </p:txBody>
      </p:sp>
      <p:sp>
        <p:nvSpPr>
          <p:cNvPr id="11" name="ZoneTexte 10"/>
          <p:cNvSpPr txBox="1"/>
          <p:nvPr/>
        </p:nvSpPr>
        <p:spPr>
          <a:xfrm>
            <a:off x="0" y="1857365"/>
            <a:ext cx="9144000" cy="1200329"/>
          </a:xfrm>
          <a:prstGeom prst="rect">
            <a:avLst/>
          </a:prstGeom>
          <a:noFill/>
        </p:spPr>
        <p:txBody>
          <a:bodyPr wrap="square" rtlCol="0">
            <a:spAutoFit/>
          </a:bodyPr>
          <a:lstStyle/>
          <a:p>
            <a:pPr marL="174625" algn="ctr"/>
            <a:r>
              <a:rPr lang="fr-FR" sz="3600" b="1" dirty="0">
                <a:solidFill>
                  <a:schemeClr val="bg1"/>
                </a:solidFill>
              </a:rPr>
              <a:t>Développement d’une échelle d’auto-évaluation de l’observance thérapeutique</a:t>
            </a:r>
          </a:p>
        </p:txBody>
      </p:sp>
      <p:pic>
        <p:nvPicPr>
          <p:cNvPr id="1026" name="Picture 2" descr="Les PAA (People Also Ask) de Google - Réacteur"/>
          <p:cNvPicPr>
            <a:picLocks noChangeAspect="1" noChangeArrowheads="1"/>
          </p:cNvPicPr>
          <p:nvPr/>
        </p:nvPicPr>
        <p:blipFill>
          <a:blip r:embed="rId3"/>
          <a:srcRect/>
          <a:stretch>
            <a:fillRect/>
          </a:stretch>
        </p:blipFill>
        <p:spPr bwMode="auto">
          <a:xfrm>
            <a:off x="2571736" y="4214818"/>
            <a:ext cx="4160213" cy="235745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Introduction</a:t>
            </a:r>
          </a:p>
        </p:txBody>
      </p:sp>
      <p:sp>
        <p:nvSpPr>
          <p:cNvPr id="13" name="Rectangle 12"/>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
        <p:nvSpPr>
          <p:cNvPr id="22" name="ZoneTexte 21"/>
          <p:cNvSpPr txBox="1"/>
          <p:nvPr/>
        </p:nvSpPr>
        <p:spPr>
          <a:xfrm>
            <a:off x="0" y="3571876"/>
            <a:ext cx="8715404" cy="338554"/>
          </a:xfrm>
          <a:prstGeom prst="rect">
            <a:avLst/>
          </a:prstGeom>
          <a:noFill/>
        </p:spPr>
        <p:txBody>
          <a:bodyPr wrap="square" rtlCol="0">
            <a:spAutoFit/>
          </a:bodyPr>
          <a:lstStyle/>
          <a:p>
            <a:pPr marL="444500" lvl="1" indent="12700" algn="ctr" defTabSz="444500">
              <a:buClr>
                <a:srgbClr val="B1BD57"/>
              </a:buClr>
              <a:buFont typeface="Wingdings" pitchFamily="2" charset="2"/>
              <a:buChar char="n"/>
            </a:pPr>
            <a:r>
              <a:rPr lang="fr-FR" sz="1600" b="1" dirty="0">
                <a:solidFill>
                  <a:srgbClr val="7030A0"/>
                </a:solidFill>
              </a:rPr>
              <a:t> Développement d’un questionnaire d’auto-évaluation au CHU de Montpellier</a:t>
            </a:r>
          </a:p>
        </p:txBody>
      </p:sp>
      <p:sp>
        <p:nvSpPr>
          <p:cNvPr id="16" name="ZoneTexte 15"/>
          <p:cNvSpPr txBox="1"/>
          <p:nvPr/>
        </p:nvSpPr>
        <p:spPr>
          <a:xfrm>
            <a:off x="8643966" y="6429396"/>
            <a:ext cx="285752" cy="338554"/>
          </a:xfrm>
          <a:prstGeom prst="rect">
            <a:avLst/>
          </a:prstGeom>
          <a:noFill/>
        </p:spPr>
        <p:txBody>
          <a:bodyPr wrap="square" rtlCol="0">
            <a:spAutoFit/>
          </a:bodyPr>
          <a:lstStyle/>
          <a:p>
            <a:r>
              <a:rPr lang="fr-FR" sz="1600" dirty="0"/>
              <a:t>1</a:t>
            </a:r>
          </a:p>
        </p:txBody>
      </p:sp>
      <p:sp>
        <p:nvSpPr>
          <p:cNvPr id="19" name="Rectangle 18"/>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0" name="ZoneTexte 19"/>
          <p:cNvSpPr txBox="1"/>
          <p:nvPr/>
        </p:nvSpPr>
        <p:spPr>
          <a:xfrm>
            <a:off x="214282" y="1714488"/>
            <a:ext cx="8429684" cy="1569660"/>
          </a:xfrm>
          <a:prstGeom prst="rect">
            <a:avLst/>
          </a:prstGeom>
          <a:noFill/>
        </p:spPr>
        <p:txBody>
          <a:bodyPr wrap="square" rtlCol="0">
            <a:spAutoFit/>
          </a:bodyPr>
          <a:lstStyle/>
          <a:p>
            <a:pPr algn="ctr"/>
            <a:r>
              <a:rPr lang="fr-FR" sz="1600" i="1" dirty="0">
                <a:solidFill>
                  <a:schemeClr val="tx2">
                    <a:lumMod val="75000"/>
                  </a:schemeClr>
                </a:solidFill>
              </a:rPr>
              <a:t>Améliorer l’</a:t>
            </a:r>
            <a:r>
              <a:rPr lang="fr-FR" sz="1600" b="1" i="1" dirty="0">
                <a:solidFill>
                  <a:schemeClr val="tx2">
                    <a:lumMod val="75000"/>
                  </a:schemeClr>
                </a:solidFill>
              </a:rPr>
              <a:t>adhésion médicamenteuse </a:t>
            </a:r>
            <a:r>
              <a:rPr lang="fr-FR" sz="1600" i="1" dirty="0">
                <a:solidFill>
                  <a:schemeClr val="tx2">
                    <a:lumMod val="75000"/>
                  </a:schemeClr>
                </a:solidFill>
              </a:rPr>
              <a:t>aurait aujourd’hui plus d’impact sur la santé humaine que le développement de nouvelles thérapies médicales (OMS, 2003)</a:t>
            </a:r>
          </a:p>
          <a:p>
            <a:pPr algn="ctr"/>
            <a:endParaRPr lang="fr-FR" sz="1600" dirty="0">
              <a:solidFill>
                <a:srgbClr val="445469"/>
              </a:solidFill>
            </a:endParaRPr>
          </a:p>
          <a:p>
            <a:pPr algn="ctr"/>
            <a:r>
              <a:rPr lang="fr-FR" sz="1600" b="1" dirty="0">
                <a:solidFill>
                  <a:schemeClr val="accent3">
                    <a:lumMod val="75000"/>
                  </a:schemeClr>
                </a:solidFill>
              </a:rPr>
              <a:t>Enjeu majeur de la prise en charge</a:t>
            </a:r>
          </a:p>
          <a:p>
            <a:pPr algn="ctr"/>
            <a:endParaRPr lang="fr-FR" sz="1600" b="1" dirty="0">
              <a:solidFill>
                <a:schemeClr val="accent3">
                  <a:lumMod val="75000"/>
                </a:schemeClr>
              </a:solidFill>
            </a:endParaRPr>
          </a:p>
          <a:p>
            <a:pPr algn="ctr"/>
            <a:r>
              <a:rPr lang="fr-FR" sz="1600" b="1" dirty="0">
                <a:solidFill>
                  <a:schemeClr val="accent3">
                    <a:lumMod val="75000"/>
                  </a:schemeClr>
                </a:solidFill>
              </a:rPr>
              <a:t>Difficilement mesurable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à coins arrondis 20"/>
          <p:cNvSpPr/>
          <p:nvPr/>
        </p:nvSpPr>
        <p:spPr>
          <a:xfrm>
            <a:off x="1000100" y="4286256"/>
            <a:ext cx="7143800" cy="1214446"/>
          </a:xfrm>
          <a:prstGeom prst="roundRect">
            <a:avLst/>
          </a:prstGeom>
          <a:solidFill>
            <a:srgbClr val="F0F5FA"/>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p>
        </p:txBody>
      </p:sp>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Introduction</a:t>
            </a:r>
          </a:p>
        </p:txBody>
      </p:sp>
      <p:sp>
        <p:nvSpPr>
          <p:cNvPr id="13" name="Rectangle 12"/>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
        <p:nvSpPr>
          <p:cNvPr id="9" name="ZoneTexte 8"/>
          <p:cNvSpPr txBox="1"/>
          <p:nvPr/>
        </p:nvSpPr>
        <p:spPr>
          <a:xfrm>
            <a:off x="928662" y="4286256"/>
            <a:ext cx="7358114" cy="338554"/>
          </a:xfrm>
          <a:prstGeom prst="rect">
            <a:avLst/>
          </a:prstGeom>
          <a:noFill/>
        </p:spPr>
        <p:txBody>
          <a:bodyPr wrap="square" rtlCol="0">
            <a:spAutoFit/>
          </a:bodyPr>
          <a:lstStyle/>
          <a:p>
            <a:pPr algn="ctr"/>
            <a:r>
              <a:rPr lang="fr-FR" sz="1600" dirty="0">
                <a:solidFill>
                  <a:schemeClr val="tx2">
                    <a:lumMod val="75000"/>
                  </a:schemeClr>
                </a:solidFill>
              </a:rPr>
              <a:t>Evaluation de l’observance thérapeutique des patients selon :</a:t>
            </a:r>
            <a:endParaRPr lang="fr-FR" sz="1600" b="1" dirty="0">
              <a:solidFill>
                <a:schemeClr val="tx2">
                  <a:lumMod val="75000"/>
                </a:schemeClr>
              </a:solidFill>
            </a:endParaRPr>
          </a:p>
        </p:txBody>
      </p:sp>
      <p:sp>
        <p:nvSpPr>
          <p:cNvPr id="14" name="Rectangle à coins arrondis 13">
            <a:extLst>
              <a:ext uri="{FF2B5EF4-FFF2-40B4-BE49-F238E27FC236}">
                <a16:creationId xmlns:a16="http://schemas.microsoft.com/office/drawing/2014/main" id="{C97F0474-81A5-5B4C-8945-99D13F95FE5A}"/>
              </a:ext>
            </a:extLst>
          </p:cNvPr>
          <p:cNvSpPr/>
          <p:nvPr/>
        </p:nvSpPr>
        <p:spPr>
          <a:xfrm>
            <a:off x="1285852" y="4714884"/>
            <a:ext cx="2806258" cy="583138"/>
          </a:xfrm>
          <a:prstGeom prst="roundRect">
            <a:avLst/>
          </a:prstGeom>
          <a:solidFill>
            <a:schemeClr val="tx2">
              <a:lumMod val="20000"/>
              <a:lumOff val="80000"/>
            </a:schemeClr>
          </a:solidFill>
        </p:spPr>
        <p:txBody>
          <a:bodyPr wrap="square" lIns="34290" tIns="17145" rIns="34290" bIns="17145">
            <a:spAutoFit/>
          </a:bodyPr>
          <a:lstStyle/>
          <a:p>
            <a:pPr algn="ctr"/>
            <a:r>
              <a:rPr lang="fr-FR" sz="1600" b="1" dirty="0">
                <a:solidFill>
                  <a:schemeClr val="tx2"/>
                </a:solidFill>
              </a:rPr>
              <a:t>Questionnaire spécifiquement créé</a:t>
            </a:r>
            <a:endParaRPr lang="en-US" sz="1600" b="1" spc="225" dirty="0">
              <a:solidFill>
                <a:schemeClr val="tx2"/>
              </a:solidFill>
              <a:latin typeface="Arial" pitchFamily="34" charset="0"/>
              <a:ea typeface="Montserrat" charset="0"/>
              <a:cs typeface="Arial" pitchFamily="34" charset="0"/>
            </a:endParaRPr>
          </a:p>
        </p:txBody>
      </p:sp>
      <p:sp>
        <p:nvSpPr>
          <p:cNvPr id="15" name="Rectangle à coins arrondis 14">
            <a:extLst>
              <a:ext uri="{FF2B5EF4-FFF2-40B4-BE49-F238E27FC236}">
                <a16:creationId xmlns:a16="http://schemas.microsoft.com/office/drawing/2014/main" id="{C97F0474-81A5-5B4C-8945-99D13F95FE5A}"/>
              </a:ext>
            </a:extLst>
          </p:cNvPr>
          <p:cNvSpPr/>
          <p:nvPr/>
        </p:nvSpPr>
        <p:spPr>
          <a:xfrm>
            <a:off x="4714876" y="4714884"/>
            <a:ext cx="3050429" cy="583138"/>
          </a:xfrm>
          <a:prstGeom prst="roundRect">
            <a:avLst/>
          </a:prstGeom>
          <a:solidFill>
            <a:schemeClr val="tx2">
              <a:lumMod val="20000"/>
              <a:lumOff val="80000"/>
            </a:schemeClr>
          </a:solidFill>
        </p:spPr>
        <p:txBody>
          <a:bodyPr wrap="square" lIns="34290" tIns="17145" rIns="34290" bIns="17145">
            <a:spAutoFit/>
          </a:bodyPr>
          <a:lstStyle/>
          <a:p>
            <a:pPr algn="ctr"/>
            <a:r>
              <a:rPr lang="fr-FR" sz="1600" b="1" dirty="0">
                <a:solidFill>
                  <a:schemeClr val="tx2"/>
                </a:solidFill>
              </a:rPr>
              <a:t>Calcul du </a:t>
            </a:r>
            <a:r>
              <a:rPr lang="fr-FR" sz="1600" b="1" i="1" dirty="0" err="1">
                <a:solidFill>
                  <a:schemeClr val="tx2"/>
                </a:solidFill>
              </a:rPr>
              <a:t>Medication</a:t>
            </a:r>
            <a:r>
              <a:rPr lang="fr-FR" sz="1600" b="1" i="1" dirty="0">
                <a:solidFill>
                  <a:schemeClr val="tx2"/>
                </a:solidFill>
              </a:rPr>
              <a:t> Possession Ratio</a:t>
            </a:r>
            <a:r>
              <a:rPr lang="fr-FR" sz="1600" dirty="0">
                <a:solidFill>
                  <a:schemeClr val="tx2"/>
                </a:solidFill>
              </a:rPr>
              <a:t> </a:t>
            </a:r>
            <a:r>
              <a:rPr lang="fr-FR" sz="1600" b="1" dirty="0">
                <a:solidFill>
                  <a:schemeClr val="tx2"/>
                </a:solidFill>
              </a:rPr>
              <a:t>(MPR)</a:t>
            </a:r>
            <a:endParaRPr lang="en-US" b="1" spc="225" dirty="0">
              <a:solidFill>
                <a:schemeClr val="tx2"/>
              </a:solidFill>
              <a:latin typeface="Arial" pitchFamily="34" charset="0"/>
              <a:ea typeface="Montserrat" charset="0"/>
              <a:cs typeface="Arial" pitchFamily="34" charset="0"/>
            </a:endParaRPr>
          </a:p>
        </p:txBody>
      </p:sp>
      <p:sp>
        <p:nvSpPr>
          <p:cNvPr id="18" name="ZoneTexte 17"/>
          <p:cNvSpPr txBox="1"/>
          <p:nvPr/>
        </p:nvSpPr>
        <p:spPr>
          <a:xfrm>
            <a:off x="4214810" y="4786322"/>
            <a:ext cx="500066" cy="338554"/>
          </a:xfrm>
          <a:prstGeom prst="rect">
            <a:avLst/>
          </a:prstGeom>
          <a:noFill/>
        </p:spPr>
        <p:txBody>
          <a:bodyPr wrap="square" rtlCol="0">
            <a:spAutoFit/>
          </a:bodyPr>
          <a:lstStyle/>
          <a:p>
            <a:r>
              <a:rPr lang="fr-FR" sz="1600" dirty="0">
                <a:solidFill>
                  <a:schemeClr val="tx2">
                    <a:lumMod val="75000"/>
                  </a:schemeClr>
                </a:solidFill>
              </a:rPr>
              <a:t>et</a:t>
            </a:r>
          </a:p>
        </p:txBody>
      </p:sp>
      <p:sp>
        <p:nvSpPr>
          <p:cNvPr id="22" name="ZoneTexte 21"/>
          <p:cNvSpPr txBox="1"/>
          <p:nvPr/>
        </p:nvSpPr>
        <p:spPr>
          <a:xfrm>
            <a:off x="0" y="3571876"/>
            <a:ext cx="8715404" cy="338554"/>
          </a:xfrm>
          <a:prstGeom prst="rect">
            <a:avLst/>
          </a:prstGeom>
          <a:noFill/>
        </p:spPr>
        <p:txBody>
          <a:bodyPr wrap="square" rtlCol="0">
            <a:spAutoFit/>
          </a:bodyPr>
          <a:lstStyle/>
          <a:p>
            <a:pPr marL="444500" lvl="1" indent="12700" algn="ctr" defTabSz="444500">
              <a:buClr>
                <a:srgbClr val="B1BD57"/>
              </a:buClr>
              <a:buFont typeface="Wingdings" pitchFamily="2" charset="2"/>
              <a:buChar char="n"/>
            </a:pPr>
            <a:r>
              <a:rPr lang="fr-FR" sz="1600" b="1" dirty="0">
                <a:solidFill>
                  <a:srgbClr val="7030A0"/>
                </a:solidFill>
              </a:rPr>
              <a:t> Développement d’un questionnaire d’auto-évaluation au CHU de Montpellier</a:t>
            </a:r>
          </a:p>
        </p:txBody>
      </p:sp>
      <p:sp>
        <p:nvSpPr>
          <p:cNvPr id="16" name="ZoneTexte 15"/>
          <p:cNvSpPr txBox="1"/>
          <p:nvPr/>
        </p:nvSpPr>
        <p:spPr>
          <a:xfrm>
            <a:off x="8643966" y="6429396"/>
            <a:ext cx="285752" cy="338554"/>
          </a:xfrm>
          <a:prstGeom prst="rect">
            <a:avLst/>
          </a:prstGeom>
          <a:noFill/>
        </p:spPr>
        <p:txBody>
          <a:bodyPr wrap="square" rtlCol="0">
            <a:spAutoFit/>
          </a:bodyPr>
          <a:lstStyle/>
          <a:p>
            <a:r>
              <a:rPr lang="fr-FR" sz="1600" dirty="0"/>
              <a:t>1</a:t>
            </a:r>
          </a:p>
        </p:txBody>
      </p:sp>
      <p:sp>
        <p:nvSpPr>
          <p:cNvPr id="19" name="Rectangle 18"/>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0" name="ZoneTexte 19"/>
          <p:cNvSpPr txBox="1"/>
          <p:nvPr/>
        </p:nvSpPr>
        <p:spPr>
          <a:xfrm>
            <a:off x="214282" y="1714488"/>
            <a:ext cx="8429684" cy="1569660"/>
          </a:xfrm>
          <a:prstGeom prst="rect">
            <a:avLst/>
          </a:prstGeom>
          <a:noFill/>
        </p:spPr>
        <p:txBody>
          <a:bodyPr wrap="square" rtlCol="0">
            <a:spAutoFit/>
          </a:bodyPr>
          <a:lstStyle/>
          <a:p>
            <a:pPr algn="ctr"/>
            <a:r>
              <a:rPr lang="fr-FR" sz="1600" i="1" dirty="0">
                <a:solidFill>
                  <a:schemeClr val="tx2">
                    <a:lumMod val="75000"/>
                  </a:schemeClr>
                </a:solidFill>
              </a:rPr>
              <a:t>Améliorer l’</a:t>
            </a:r>
            <a:r>
              <a:rPr lang="fr-FR" sz="1600" b="1" i="1" dirty="0">
                <a:solidFill>
                  <a:schemeClr val="tx2">
                    <a:lumMod val="75000"/>
                  </a:schemeClr>
                </a:solidFill>
              </a:rPr>
              <a:t>adhésion médicamenteuse </a:t>
            </a:r>
            <a:r>
              <a:rPr lang="fr-FR" sz="1600" i="1" dirty="0">
                <a:solidFill>
                  <a:schemeClr val="tx2">
                    <a:lumMod val="75000"/>
                  </a:schemeClr>
                </a:solidFill>
              </a:rPr>
              <a:t>aurait aujourd’hui plus d’impact sur la santé humaine que le développement de nouvelles thérapies médicales (OMS, 2003)</a:t>
            </a:r>
          </a:p>
          <a:p>
            <a:pPr algn="ctr"/>
            <a:endParaRPr lang="fr-FR" sz="1600" dirty="0">
              <a:solidFill>
                <a:srgbClr val="445469"/>
              </a:solidFill>
            </a:endParaRPr>
          </a:p>
          <a:p>
            <a:pPr algn="ctr"/>
            <a:r>
              <a:rPr lang="fr-FR" sz="1600" b="1" dirty="0">
                <a:solidFill>
                  <a:schemeClr val="accent3">
                    <a:lumMod val="75000"/>
                  </a:schemeClr>
                </a:solidFill>
              </a:rPr>
              <a:t>Enjeu majeur de la prise en charge</a:t>
            </a:r>
          </a:p>
          <a:p>
            <a:pPr algn="ctr"/>
            <a:endParaRPr lang="fr-FR" sz="1600" b="1" dirty="0">
              <a:solidFill>
                <a:schemeClr val="accent3">
                  <a:lumMod val="75000"/>
                </a:schemeClr>
              </a:solidFill>
            </a:endParaRPr>
          </a:p>
          <a:p>
            <a:pPr algn="ctr"/>
            <a:r>
              <a:rPr lang="fr-FR" sz="1600" b="1" dirty="0">
                <a:solidFill>
                  <a:schemeClr val="accent3">
                    <a:lumMod val="75000"/>
                  </a:schemeClr>
                </a:solidFill>
              </a:rPr>
              <a:t>Difficilement mesurable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Patients et méthode</a:t>
            </a:r>
          </a:p>
        </p:txBody>
      </p:sp>
      <p:sp>
        <p:nvSpPr>
          <p:cNvPr id="9" name="ZoneTexte 8"/>
          <p:cNvSpPr txBox="1"/>
          <p:nvPr/>
        </p:nvSpPr>
        <p:spPr>
          <a:xfrm>
            <a:off x="285720" y="1857364"/>
            <a:ext cx="8072494" cy="1661993"/>
          </a:xfrm>
          <a:prstGeom prst="rect">
            <a:avLst/>
          </a:prstGeom>
          <a:noFill/>
        </p:spPr>
        <p:txBody>
          <a:bodyPr wrap="square" rtlCol="0">
            <a:spAutoFit/>
          </a:bodyPr>
          <a:lstStyle/>
          <a:p>
            <a:pPr marL="266700" indent="-266700">
              <a:buClr>
                <a:srgbClr val="B1BD57"/>
              </a:buClr>
              <a:buFont typeface="Wingdings" pitchFamily="2" charset="2"/>
              <a:buChar char="n"/>
            </a:pPr>
            <a:r>
              <a:rPr lang="fr-FR" dirty="0"/>
              <a:t> </a:t>
            </a:r>
            <a:r>
              <a:rPr lang="fr-FR" sz="1600" b="1" dirty="0"/>
              <a:t>Etude prospective observationnelle</a:t>
            </a:r>
          </a:p>
          <a:p>
            <a:pPr marL="266700" indent="-266700">
              <a:buClr>
                <a:srgbClr val="B1BD57"/>
              </a:buClr>
              <a:buFont typeface="Wingdings" pitchFamily="2" charset="2"/>
              <a:buChar char="n"/>
            </a:pPr>
            <a:endParaRPr lang="fr-FR" sz="1600" dirty="0"/>
          </a:p>
          <a:p>
            <a:pPr marL="266700" indent="-266700">
              <a:buClr>
                <a:srgbClr val="B1BD57"/>
              </a:buClr>
              <a:buFont typeface="Wingdings" pitchFamily="2" charset="2"/>
              <a:buChar char="n"/>
            </a:pPr>
            <a:r>
              <a:rPr lang="fr-FR" sz="1600" dirty="0"/>
              <a:t>Entre novembre 2019 et décembre 2020 </a:t>
            </a:r>
          </a:p>
          <a:p>
            <a:pPr marL="266700" indent="-266700">
              <a:buClr>
                <a:srgbClr val="B1BD57"/>
              </a:buClr>
              <a:buFont typeface="Wingdings" pitchFamily="2" charset="2"/>
              <a:buChar char="n"/>
            </a:pPr>
            <a:endParaRPr lang="fr-FR" sz="1600" dirty="0"/>
          </a:p>
          <a:p>
            <a:pPr marL="266700" indent="-266700">
              <a:buClr>
                <a:srgbClr val="B1BD57"/>
              </a:buClr>
              <a:buFont typeface="Wingdings" pitchFamily="2" charset="2"/>
              <a:buChar char="n"/>
            </a:pPr>
            <a:r>
              <a:rPr lang="fr-FR" sz="1600" dirty="0"/>
              <a:t>Services de soins avec présence pharmaceutique (9 unités de soins) </a:t>
            </a:r>
          </a:p>
          <a:p>
            <a:endParaRPr lang="fr-FR" dirty="0"/>
          </a:p>
        </p:txBody>
      </p:sp>
      <p:sp>
        <p:nvSpPr>
          <p:cNvPr id="12" name="Rectangle 11"/>
          <p:cNvSpPr/>
          <p:nvPr/>
        </p:nvSpPr>
        <p:spPr>
          <a:xfrm>
            <a:off x="2214546" y="3714752"/>
            <a:ext cx="3643338" cy="1323439"/>
          </a:xfrm>
          <a:prstGeom prst="rect">
            <a:avLst/>
          </a:prstGeom>
          <a:solidFill>
            <a:srgbClr val="EAF2CA"/>
          </a:solidFill>
        </p:spPr>
        <p:txBody>
          <a:bodyPr wrap="square">
            <a:spAutoFit/>
          </a:bodyPr>
          <a:lstStyle/>
          <a:p>
            <a:r>
              <a:rPr lang="fr-FR" sz="1600" i="1" dirty="0"/>
              <a:t>Critères inclusion : </a:t>
            </a:r>
          </a:p>
          <a:p>
            <a:pPr indent="174625">
              <a:buFontTx/>
              <a:buChar char="-"/>
            </a:pPr>
            <a:r>
              <a:rPr lang="fr-FR" sz="1600" dirty="0"/>
              <a:t>Âge ≥ 18 ans</a:t>
            </a:r>
          </a:p>
          <a:p>
            <a:pPr indent="174625">
              <a:buFontTx/>
              <a:buChar char="-"/>
            </a:pPr>
            <a:r>
              <a:rPr lang="fr-FR" sz="1600" dirty="0"/>
              <a:t>Consentement</a:t>
            </a:r>
          </a:p>
          <a:p>
            <a:pPr indent="174625">
              <a:buFontTx/>
              <a:buChar char="-"/>
            </a:pPr>
            <a:r>
              <a:rPr lang="fr-FR" sz="1600" dirty="0"/>
              <a:t>Au moins 1 médicament au long cours</a:t>
            </a:r>
          </a:p>
          <a:p>
            <a:pPr indent="174625">
              <a:buFontTx/>
              <a:buChar char="-"/>
            </a:pPr>
            <a:r>
              <a:rPr lang="fr-FR" sz="1600" dirty="0"/>
              <a:t>Conciliation médicamenteuse d’entrée</a:t>
            </a:r>
          </a:p>
        </p:txBody>
      </p:sp>
      <p:sp>
        <p:nvSpPr>
          <p:cNvPr id="15" name="ZoneTexte 14"/>
          <p:cNvSpPr txBox="1"/>
          <p:nvPr/>
        </p:nvSpPr>
        <p:spPr>
          <a:xfrm>
            <a:off x="8643966" y="6429396"/>
            <a:ext cx="285752" cy="338554"/>
          </a:xfrm>
          <a:prstGeom prst="rect">
            <a:avLst/>
          </a:prstGeom>
          <a:noFill/>
        </p:spPr>
        <p:txBody>
          <a:bodyPr wrap="square" rtlCol="0">
            <a:spAutoFit/>
          </a:bodyPr>
          <a:lstStyle/>
          <a:p>
            <a:r>
              <a:rPr lang="fr-FR" sz="1600" dirty="0"/>
              <a:t>2</a:t>
            </a:r>
          </a:p>
        </p:txBody>
      </p:sp>
      <p:sp>
        <p:nvSpPr>
          <p:cNvPr id="16" name="Rectangle 15"/>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17" name="Rectangle 16"/>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Patients et méthode</a:t>
            </a:r>
          </a:p>
        </p:txBody>
      </p:sp>
      <p:sp>
        <p:nvSpPr>
          <p:cNvPr id="15" name="Rectangle 14"/>
          <p:cNvSpPr/>
          <p:nvPr/>
        </p:nvSpPr>
        <p:spPr>
          <a:xfrm>
            <a:off x="1785917" y="2643182"/>
            <a:ext cx="4929223" cy="63749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pPr>
            <a:r>
              <a:rPr lang="fr-FR" sz="1400" b="1" i="1" dirty="0">
                <a:solidFill>
                  <a:schemeClr val="tx1"/>
                </a:solidFill>
              </a:rPr>
              <a:t>Nombre d’UT délivrées au cours d’une période définie</a:t>
            </a:r>
          </a:p>
          <a:p>
            <a:pPr algn="ctr">
              <a:lnSpc>
                <a:spcPct val="150000"/>
              </a:lnSpc>
            </a:pPr>
            <a:r>
              <a:rPr lang="fr-FR" sz="1400" b="1" i="1" dirty="0">
                <a:solidFill>
                  <a:schemeClr val="tx1"/>
                </a:solidFill>
              </a:rPr>
              <a:t>Nombre d’UT nécessaires au traitement sur une période définie</a:t>
            </a:r>
          </a:p>
        </p:txBody>
      </p:sp>
      <p:cxnSp>
        <p:nvCxnSpPr>
          <p:cNvPr id="17" name="Connecteur droit 16"/>
          <p:cNvCxnSpPr/>
          <p:nvPr/>
        </p:nvCxnSpPr>
        <p:spPr>
          <a:xfrm>
            <a:off x="1785917" y="3001960"/>
            <a:ext cx="4857785" cy="6712"/>
          </a:xfrm>
          <a:prstGeom prst="line">
            <a:avLst/>
          </a:prstGeom>
          <a:ln/>
        </p:spPr>
        <p:style>
          <a:lnRef idx="1">
            <a:schemeClr val="dk1"/>
          </a:lnRef>
          <a:fillRef idx="0">
            <a:schemeClr val="dk1"/>
          </a:fillRef>
          <a:effectRef idx="0">
            <a:schemeClr val="dk1"/>
          </a:effectRef>
          <a:fontRef idx="minor">
            <a:schemeClr val="tx1"/>
          </a:fontRef>
        </p:style>
      </p:cxnSp>
      <p:sp>
        <p:nvSpPr>
          <p:cNvPr id="27" name="ZoneTexte 26"/>
          <p:cNvSpPr txBox="1"/>
          <p:nvPr/>
        </p:nvSpPr>
        <p:spPr>
          <a:xfrm>
            <a:off x="6715140" y="2811171"/>
            <a:ext cx="714380" cy="307777"/>
          </a:xfrm>
          <a:prstGeom prst="rect">
            <a:avLst/>
          </a:prstGeom>
          <a:noFill/>
        </p:spPr>
        <p:txBody>
          <a:bodyPr wrap="square" rtlCol="0">
            <a:spAutoFit/>
          </a:bodyPr>
          <a:lstStyle/>
          <a:p>
            <a:pPr algn="ctr"/>
            <a:r>
              <a:rPr lang="fr-FR" sz="1400" b="1" i="1" dirty="0"/>
              <a:t>X 100</a:t>
            </a:r>
            <a:endParaRPr lang="fr-FR" sz="1400" b="1" dirty="0"/>
          </a:p>
        </p:txBody>
      </p:sp>
      <p:sp>
        <p:nvSpPr>
          <p:cNvPr id="20" name="Rectangle à coins arrondis 19">
            <a:extLst>
              <a:ext uri="{FF2B5EF4-FFF2-40B4-BE49-F238E27FC236}">
                <a16:creationId xmlns:a16="http://schemas.microsoft.com/office/drawing/2014/main" id="{C97F0474-81A5-5B4C-8945-99D13F95FE5A}"/>
              </a:ext>
            </a:extLst>
          </p:cNvPr>
          <p:cNvSpPr/>
          <p:nvPr/>
        </p:nvSpPr>
        <p:spPr>
          <a:xfrm>
            <a:off x="214282" y="1571612"/>
            <a:ext cx="3050429" cy="651242"/>
          </a:xfrm>
          <a:prstGeom prst="roundRect">
            <a:avLst/>
          </a:prstGeom>
          <a:solidFill>
            <a:schemeClr val="tx2">
              <a:lumMod val="20000"/>
              <a:lumOff val="80000"/>
            </a:schemeClr>
          </a:solidFill>
        </p:spPr>
        <p:txBody>
          <a:bodyPr wrap="square" lIns="34290" tIns="17145" rIns="34290" bIns="17145">
            <a:spAutoFit/>
          </a:bodyPr>
          <a:lstStyle/>
          <a:p>
            <a:pPr algn="ctr"/>
            <a:r>
              <a:rPr lang="fr-FR" b="1" dirty="0">
                <a:solidFill>
                  <a:schemeClr val="tx2"/>
                </a:solidFill>
              </a:rPr>
              <a:t>Calcul du </a:t>
            </a:r>
            <a:r>
              <a:rPr lang="fr-FR" b="1" i="1" dirty="0" err="1">
                <a:solidFill>
                  <a:schemeClr val="tx2"/>
                </a:solidFill>
              </a:rPr>
              <a:t>Medication</a:t>
            </a:r>
            <a:r>
              <a:rPr lang="fr-FR" b="1" i="1" dirty="0">
                <a:solidFill>
                  <a:schemeClr val="tx2"/>
                </a:solidFill>
              </a:rPr>
              <a:t> Possession Ratio</a:t>
            </a:r>
            <a:r>
              <a:rPr lang="fr-FR" dirty="0">
                <a:solidFill>
                  <a:schemeClr val="tx2"/>
                </a:solidFill>
              </a:rPr>
              <a:t> </a:t>
            </a:r>
            <a:r>
              <a:rPr lang="fr-FR" b="1" dirty="0">
                <a:solidFill>
                  <a:schemeClr val="tx2"/>
                </a:solidFill>
              </a:rPr>
              <a:t>(MPR)</a:t>
            </a:r>
          </a:p>
        </p:txBody>
      </p:sp>
      <p:sp>
        <p:nvSpPr>
          <p:cNvPr id="21" name="Égal 20"/>
          <p:cNvSpPr/>
          <p:nvPr/>
        </p:nvSpPr>
        <p:spPr>
          <a:xfrm>
            <a:off x="1428727" y="2857496"/>
            <a:ext cx="285752"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6" name="Pensées 35"/>
          <p:cNvSpPr/>
          <p:nvPr/>
        </p:nvSpPr>
        <p:spPr>
          <a:xfrm flipH="1">
            <a:off x="6786578" y="1771604"/>
            <a:ext cx="1785950" cy="900000"/>
          </a:xfrm>
          <a:prstGeom prst="cloudCallout">
            <a:avLst>
              <a:gd name="adj1" fmla="val -48289"/>
              <a:gd name="adj2" fmla="val 64784"/>
            </a:avLst>
          </a:prstGeom>
          <a:solidFill>
            <a:srgbClr val="336699"/>
          </a:solidFill>
        </p:spPr>
        <p:txBody>
          <a:bodyPr wrap="square">
            <a:spAutoFit/>
          </a:bodyPr>
          <a:lstStyle/>
          <a:p>
            <a:r>
              <a:rPr lang="fr-FR" sz="1300" b="1" dirty="0">
                <a:solidFill>
                  <a:schemeClr val="bg1"/>
                </a:solidFill>
              </a:rPr>
              <a:t>Observance si MPR ≥ 80%</a:t>
            </a:r>
          </a:p>
        </p:txBody>
      </p:sp>
      <p:sp>
        <p:nvSpPr>
          <p:cNvPr id="39" name="Rectangle à coins arrondis 38">
            <a:extLst>
              <a:ext uri="{FF2B5EF4-FFF2-40B4-BE49-F238E27FC236}">
                <a16:creationId xmlns:a16="http://schemas.microsoft.com/office/drawing/2014/main" id="{C97F0474-81A5-5B4C-8945-99D13F95FE5A}"/>
              </a:ext>
            </a:extLst>
          </p:cNvPr>
          <p:cNvSpPr/>
          <p:nvPr/>
        </p:nvSpPr>
        <p:spPr>
          <a:xfrm>
            <a:off x="3714744" y="1571612"/>
            <a:ext cx="1928825" cy="651242"/>
          </a:xfrm>
          <a:prstGeom prst="roundRect">
            <a:avLst/>
          </a:prstGeom>
          <a:solidFill>
            <a:schemeClr val="tx2">
              <a:lumMod val="20000"/>
              <a:lumOff val="80000"/>
            </a:schemeClr>
          </a:solidFill>
        </p:spPr>
        <p:txBody>
          <a:bodyPr wrap="square" lIns="34290" tIns="17145" rIns="34290" bIns="17145">
            <a:spAutoFit/>
          </a:bodyPr>
          <a:lstStyle/>
          <a:p>
            <a:pPr algn="ctr"/>
            <a:r>
              <a:rPr lang="fr-FR" b="1" i="1" dirty="0">
                <a:solidFill>
                  <a:schemeClr val="tx2"/>
                </a:solidFill>
              </a:rPr>
              <a:t>Méthode de référence</a:t>
            </a:r>
            <a:endParaRPr lang="en-US" sz="2000" b="1" i="1" spc="225" dirty="0">
              <a:solidFill>
                <a:schemeClr val="tx2"/>
              </a:solidFill>
              <a:latin typeface="Arial" pitchFamily="34" charset="0"/>
              <a:ea typeface="Montserrat" charset="0"/>
              <a:cs typeface="Arial" pitchFamily="34" charset="0"/>
            </a:endParaRPr>
          </a:p>
        </p:txBody>
      </p:sp>
      <p:sp>
        <p:nvSpPr>
          <p:cNvPr id="40" name="Rectangle 39"/>
          <p:cNvSpPr/>
          <p:nvPr/>
        </p:nvSpPr>
        <p:spPr>
          <a:xfrm>
            <a:off x="642909" y="2786058"/>
            <a:ext cx="630301" cy="369332"/>
          </a:xfrm>
          <a:prstGeom prst="rect">
            <a:avLst/>
          </a:prstGeom>
        </p:spPr>
        <p:txBody>
          <a:bodyPr wrap="none">
            <a:spAutoFit/>
          </a:bodyPr>
          <a:lstStyle/>
          <a:p>
            <a:pPr algn="ctr"/>
            <a:r>
              <a:rPr lang="fr-FR" b="1" spc="225" dirty="0">
                <a:solidFill>
                  <a:schemeClr val="tx2"/>
                </a:solidFill>
                <a:latin typeface="Arial" pitchFamily="34" charset="0"/>
                <a:ea typeface="Montserrat" charset="0"/>
                <a:cs typeface="Arial" pitchFamily="34" charset="0"/>
              </a:rPr>
              <a:t>(%)</a:t>
            </a:r>
            <a:endParaRPr lang="en-US" b="1" spc="225" dirty="0">
              <a:solidFill>
                <a:schemeClr val="tx2"/>
              </a:solidFill>
              <a:latin typeface="Arial" pitchFamily="34" charset="0"/>
              <a:ea typeface="Montserrat" charset="0"/>
              <a:cs typeface="Arial" pitchFamily="34" charset="0"/>
            </a:endParaRPr>
          </a:p>
        </p:txBody>
      </p:sp>
      <p:sp>
        <p:nvSpPr>
          <p:cNvPr id="22" name="ZoneTexte 21"/>
          <p:cNvSpPr txBox="1"/>
          <p:nvPr/>
        </p:nvSpPr>
        <p:spPr>
          <a:xfrm>
            <a:off x="8643966" y="6429396"/>
            <a:ext cx="285752" cy="338554"/>
          </a:xfrm>
          <a:prstGeom prst="rect">
            <a:avLst/>
          </a:prstGeom>
          <a:noFill/>
        </p:spPr>
        <p:txBody>
          <a:bodyPr wrap="square" rtlCol="0">
            <a:spAutoFit/>
          </a:bodyPr>
          <a:lstStyle/>
          <a:p>
            <a:r>
              <a:rPr lang="fr-FR" sz="1600" dirty="0"/>
              <a:t>3</a:t>
            </a:r>
          </a:p>
        </p:txBody>
      </p:sp>
      <p:sp>
        <p:nvSpPr>
          <p:cNvPr id="24" name="Rectangle 23"/>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5" name="Rectangle 24"/>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Patients et méthode</a:t>
            </a:r>
          </a:p>
        </p:txBody>
      </p:sp>
      <p:cxnSp>
        <p:nvCxnSpPr>
          <p:cNvPr id="14" name="Straight Connector 9">
            <a:extLst>
              <a:ext uri="{FF2B5EF4-FFF2-40B4-BE49-F238E27FC236}">
                <a16:creationId xmlns:a16="http://schemas.microsoft.com/office/drawing/2014/main" id="{E386CCE9-2CBE-8A40-9A58-EBF4AC857538}"/>
              </a:ext>
            </a:extLst>
          </p:cNvPr>
          <p:cNvCxnSpPr>
            <a:cxnSpLocks/>
          </p:cNvCxnSpPr>
          <p:nvPr/>
        </p:nvCxnSpPr>
        <p:spPr>
          <a:xfrm rot="5400000" flipH="1" flipV="1">
            <a:off x="999307" y="4357695"/>
            <a:ext cx="429423" cy="79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785917" y="2643182"/>
            <a:ext cx="4929223" cy="637493"/>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lnSpc>
                <a:spcPct val="150000"/>
              </a:lnSpc>
            </a:pPr>
            <a:r>
              <a:rPr lang="fr-FR" sz="1400" b="1" i="1" dirty="0">
                <a:solidFill>
                  <a:schemeClr val="tx1"/>
                </a:solidFill>
              </a:rPr>
              <a:t>Nombre d’UT délivrées au cours d’une période définie</a:t>
            </a:r>
          </a:p>
          <a:p>
            <a:pPr algn="ctr">
              <a:lnSpc>
                <a:spcPct val="150000"/>
              </a:lnSpc>
            </a:pPr>
            <a:r>
              <a:rPr lang="fr-FR" sz="1400" b="1" i="1" dirty="0">
                <a:solidFill>
                  <a:schemeClr val="tx1"/>
                </a:solidFill>
              </a:rPr>
              <a:t>Nombre d’UT nécessaires au traitement sur une période définie</a:t>
            </a:r>
          </a:p>
        </p:txBody>
      </p:sp>
      <p:cxnSp>
        <p:nvCxnSpPr>
          <p:cNvPr id="17" name="Connecteur droit 16"/>
          <p:cNvCxnSpPr/>
          <p:nvPr/>
        </p:nvCxnSpPr>
        <p:spPr>
          <a:xfrm>
            <a:off x="1785917" y="3001960"/>
            <a:ext cx="4857785" cy="6712"/>
          </a:xfrm>
          <a:prstGeom prst="line">
            <a:avLst/>
          </a:prstGeom>
          <a:ln/>
        </p:spPr>
        <p:style>
          <a:lnRef idx="1">
            <a:schemeClr val="dk1"/>
          </a:lnRef>
          <a:fillRef idx="0">
            <a:schemeClr val="dk1"/>
          </a:fillRef>
          <a:effectRef idx="0">
            <a:schemeClr val="dk1"/>
          </a:effectRef>
          <a:fontRef idx="minor">
            <a:schemeClr val="tx1"/>
          </a:fontRef>
        </p:style>
      </p:cxnSp>
      <p:sp>
        <p:nvSpPr>
          <p:cNvPr id="19" name="Flèche courbée vers la droite 18"/>
          <p:cNvSpPr/>
          <p:nvPr/>
        </p:nvSpPr>
        <p:spPr>
          <a:xfrm>
            <a:off x="2143108" y="5214950"/>
            <a:ext cx="233602" cy="41036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3" name="ZoneTexte 22"/>
          <p:cNvSpPr txBox="1"/>
          <p:nvPr/>
        </p:nvSpPr>
        <p:spPr>
          <a:xfrm>
            <a:off x="2428860" y="5357826"/>
            <a:ext cx="4286280" cy="523220"/>
          </a:xfrm>
          <a:prstGeom prst="rect">
            <a:avLst/>
          </a:prstGeom>
          <a:noFill/>
        </p:spPr>
        <p:txBody>
          <a:bodyPr wrap="square" rtlCol="0">
            <a:spAutoFit/>
          </a:bodyPr>
          <a:lstStyle/>
          <a:p>
            <a:r>
              <a:rPr lang="fr-FR" sz="1400" b="1" i="1" dirty="0">
                <a:solidFill>
                  <a:schemeClr val="tx2"/>
                </a:solidFill>
              </a:rPr>
              <a:t>MPR </a:t>
            </a:r>
            <a:r>
              <a:rPr lang="fr-FR" sz="1400" i="1" dirty="0">
                <a:solidFill>
                  <a:schemeClr val="tx2"/>
                </a:solidFill>
              </a:rPr>
              <a:t>(plafonné à 100% ou non)</a:t>
            </a:r>
          </a:p>
          <a:p>
            <a:r>
              <a:rPr lang="fr-FR" sz="1400" b="1" i="1" dirty="0">
                <a:solidFill>
                  <a:schemeClr val="tx2"/>
                </a:solidFill>
              </a:rPr>
              <a:t>MPR moyen </a:t>
            </a:r>
            <a:r>
              <a:rPr lang="fr-FR" sz="1400" i="1" dirty="0">
                <a:solidFill>
                  <a:schemeClr val="tx2"/>
                </a:solidFill>
              </a:rPr>
              <a:t>(plafonné à 100% ou non)</a:t>
            </a:r>
          </a:p>
        </p:txBody>
      </p:sp>
      <p:sp>
        <p:nvSpPr>
          <p:cNvPr id="27" name="ZoneTexte 26"/>
          <p:cNvSpPr txBox="1"/>
          <p:nvPr/>
        </p:nvSpPr>
        <p:spPr>
          <a:xfrm>
            <a:off x="6715140" y="2811171"/>
            <a:ext cx="714380" cy="307777"/>
          </a:xfrm>
          <a:prstGeom prst="rect">
            <a:avLst/>
          </a:prstGeom>
          <a:noFill/>
        </p:spPr>
        <p:txBody>
          <a:bodyPr wrap="square" rtlCol="0">
            <a:spAutoFit/>
          </a:bodyPr>
          <a:lstStyle/>
          <a:p>
            <a:pPr algn="ctr"/>
            <a:r>
              <a:rPr lang="fr-FR" sz="1400" b="1" i="1" dirty="0"/>
              <a:t>X 100</a:t>
            </a:r>
            <a:endParaRPr lang="fr-FR" sz="1400" b="1" dirty="0"/>
          </a:p>
        </p:txBody>
      </p:sp>
      <p:sp>
        <p:nvSpPr>
          <p:cNvPr id="20" name="Rectangle à coins arrondis 19">
            <a:extLst>
              <a:ext uri="{FF2B5EF4-FFF2-40B4-BE49-F238E27FC236}">
                <a16:creationId xmlns:a16="http://schemas.microsoft.com/office/drawing/2014/main" id="{C97F0474-81A5-5B4C-8945-99D13F95FE5A}"/>
              </a:ext>
            </a:extLst>
          </p:cNvPr>
          <p:cNvSpPr/>
          <p:nvPr/>
        </p:nvSpPr>
        <p:spPr>
          <a:xfrm>
            <a:off x="214282" y="1571612"/>
            <a:ext cx="3050429" cy="651242"/>
          </a:xfrm>
          <a:prstGeom prst="roundRect">
            <a:avLst/>
          </a:prstGeom>
          <a:solidFill>
            <a:schemeClr val="tx2">
              <a:lumMod val="20000"/>
              <a:lumOff val="80000"/>
            </a:schemeClr>
          </a:solidFill>
        </p:spPr>
        <p:txBody>
          <a:bodyPr wrap="square" lIns="34290" tIns="17145" rIns="34290" bIns="17145">
            <a:spAutoFit/>
          </a:bodyPr>
          <a:lstStyle/>
          <a:p>
            <a:pPr algn="ctr"/>
            <a:r>
              <a:rPr lang="fr-FR" b="1" dirty="0">
                <a:solidFill>
                  <a:schemeClr val="tx2"/>
                </a:solidFill>
              </a:rPr>
              <a:t>Calcul du </a:t>
            </a:r>
            <a:r>
              <a:rPr lang="fr-FR" b="1" i="1" dirty="0" err="1">
                <a:solidFill>
                  <a:schemeClr val="tx2"/>
                </a:solidFill>
              </a:rPr>
              <a:t>Medication</a:t>
            </a:r>
            <a:r>
              <a:rPr lang="fr-FR" b="1" i="1" dirty="0">
                <a:solidFill>
                  <a:schemeClr val="tx2"/>
                </a:solidFill>
              </a:rPr>
              <a:t> Possession Ratio</a:t>
            </a:r>
            <a:r>
              <a:rPr lang="fr-FR" dirty="0">
                <a:solidFill>
                  <a:schemeClr val="tx2"/>
                </a:solidFill>
              </a:rPr>
              <a:t> </a:t>
            </a:r>
            <a:r>
              <a:rPr lang="fr-FR" b="1" dirty="0">
                <a:solidFill>
                  <a:schemeClr val="tx2"/>
                </a:solidFill>
              </a:rPr>
              <a:t>(MPR)</a:t>
            </a:r>
          </a:p>
        </p:txBody>
      </p:sp>
      <p:sp>
        <p:nvSpPr>
          <p:cNvPr id="21" name="Égal 20"/>
          <p:cNvSpPr/>
          <p:nvPr/>
        </p:nvSpPr>
        <p:spPr>
          <a:xfrm>
            <a:off x="1428727" y="2857496"/>
            <a:ext cx="285752" cy="28575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4" name="Rectangle 33"/>
          <p:cNvSpPr/>
          <p:nvPr/>
        </p:nvSpPr>
        <p:spPr>
          <a:xfrm>
            <a:off x="857224" y="3714752"/>
            <a:ext cx="5500726" cy="307777"/>
          </a:xfrm>
          <a:prstGeom prst="rect">
            <a:avLst/>
          </a:prstGeom>
        </p:spPr>
        <p:txBody>
          <a:bodyPr wrap="square">
            <a:spAutoFit/>
          </a:bodyPr>
          <a:lstStyle/>
          <a:p>
            <a:pPr>
              <a:buClr>
                <a:srgbClr val="B1BD57"/>
              </a:buClr>
              <a:buFont typeface="Wingdings" pitchFamily="2" charset="2"/>
              <a:buChar char="n"/>
            </a:pPr>
            <a:r>
              <a:rPr lang="fr-FR" sz="1400" i="1" dirty="0"/>
              <a:t>  </a:t>
            </a:r>
            <a:r>
              <a:rPr lang="fr-FR" sz="1400" i="1" u="sng" dirty="0"/>
              <a:t>Historique des ordonnances et historique de délivrance</a:t>
            </a:r>
          </a:p>
        </p:txBody>
      </p:sp>
      <p:sp>
        <p:nvSpPr>
          <p:cNvPr id="35" name="Rectangle 34"/>
          <p:cNvSpPr/>
          <p:nvPr/>
        </p:nvSpPr>
        <p:spPr>
          <a:xfrm>
            <a:off x="1285852" y="4071942"/>
            <a:ext cx="7072362" cy="738664"/>
          </a:xfrm>
          <a:prstGeom prst="rect">
            <a:avLst/>
          </a:prstGeom>
        </p:spPr>
        <p:txBody>
          <a:bodyPr wrap="square">
            <a:spAutoFit/>
          </a:bodyPr>
          <a:lstStyle/>
          <a:p>
            <a:r>
              <a:rPr lang="fr-FR" sz="1400" b="1" dirty="0"/>
              <a:t>Sur les </a:t>
            </a:r>
            <a:r>
              <a:rPr lang="fr-FR" sz="1400" b="1" dirty="0">
                <a:solidFill>
                  <a:schemeClr val="accent3">
                    <a:lumMod val="75000"/>
                  </a:schemeClr>
                </a:solidFill>
              </a:rPr>
              <a:t>3 mois </a:t>
            </a:r>
            <a:r>
              <a:rPr lang="fr-FR" sz="1400" b="1" dirty="0"/>
              <a:t>et </a:t>
            </a:r>
            <a:r>
              <a:rPr lang="fr-FR" sz="1400" b="1" dirty="0">
                <a:solidFill>
                  <a:schemeClr val="accent3">
                    <a:lumMod val="75000"/>
                  </a:schemeClr>
                </a:solidFill>
              </a:rPr>
              <a:t>6 mois </a:t>
            </a:r>
            <a:r>
              <a:rPr lang="fr-FR" sz="1400" b="1" dirty="0"/>
              <a:t>précédant l’hospitalisation</a:t>
            </a:r>
          </a:p>
          <a:p>
            <a:r>
              <a:rPr lang="fr-FR" sz="1400" b="1" dirty="0"/>
              <a:t>Pour chaque médicament inchangé</a:t>
            </a:r>
          </a:p>
          <a:p>
            <a:r>
              <a:rPr lang="fr-FR" sz="1400" u="sng" dirty="0"/>
              <a:t>Exclusion</a:t>
            </a:r>
            <a:r>
              <a:rPr lang="fr-FR" sz="1400" dirty="0"/>
              <a:t> : arrêt ou introduction ou modification de posologie, sans posologie claire</a:t>
            </a:r>
          </a:p>
        </p:txBody>
      </p:sp>
      <p:sp>
        <p:nvSpPr>
          <p:cNvPr id="36" name="Pensées 35"/>
          <p:cNvSpPr/>
          <p:nvPr/>
        </p:nvSpPr>
        <p:spPr>
          <a:xfrm flipH="1">
            <a:off x="6786578" y="1771604"/>
            <a:ext cx="1785950" cy="900000"/>
          </a:xfrm>
          <a:prstGeom prst="cloudCallout">
            <a:avLst>
              <a:gd name="adj1" fmla="val -48289"/>
              <a:gd name="adj2" fmla="val 64784"/>
            </a:avLst>
          </a:prstGeom>
          <a:solidFill>
            <a:srgbClr val="336699"/>
          </a:solidFill>
        </p:spPr>
        <p:txBody>
          <a:bodyPr wrap="square">
            <a:spAutoFit/>
          </a:bodyPr>
          <a:lstStyle/>
          <a:p>
            <a:r>
              <a:rPr lang="fr-FR" sz="1300" b="1" dirty="0">
                <a:solidFill>
                  <a:schemeClr val="bg1"/>
                </a:solidFill>
              </a:rPr>
              <a:t>Observance si MPR ≥ 80%</a:t>
            </a:r>
          </a:p>
        </p:txBody>
      </p:sp>
      <p:sp>
        <p:nvSpPr>
          <p:cNvPr id="39" name="Rectangle à coins arrondis 38">
            <a:extLst>
              <a:ext uri="{FF2B5EF4-FFF2-40B4-BE49-F238E27FC236}">
                <a16:creationId xmlns:a16="http://schemas.microsoft.com/office/drawing/2014/main" id="{C97F0474-81A5-5B4C-8945-99D13F95FE5A}"/>
              </a:ext>
            </a:extLst>
          </p:cNvPr>
          <p:cNvSpPr/>
          <p:nvPr/>
        </p:nvSpPr>
        <p:spPr>
          <a:xfrm>
            <a:off x="3714744" y="1571612"/>
            <a:ext cx="1928825" cy="651242"/>
          </a:xfrm>
          <a:prstGeom prst="roundRect">
            <a:avLst/>
          </a:prstGeom>
          <a:solidFill>
            <a:schemeClr val="tx2">
              <a:lumMod val="20000"/>
              <a:lumOff val="80000"/>
            </a:schemeClr>
          </a:solidFill>
        </p:spPr>
        <p:txBody>
          <a:bodyPr wrap="square" lIns="34290" tIns="17145" rIns="34290" bIns="17145">
            <a:spAutoFit/>
          </a:bodyPr>
          <a:lstStyle/>
          <a:p>
            <a:pPr algn="ctr"/>
            <a:r>
              <a:rPr lang="fr-FR" b="1" i="1" dirty="0">
                <a:solidFill>
                  <a:schemeClr val="tx2"/>
                </a:solidFill>
              </a:rPr>
              <a:t>Méthode de référence</a:t>
            </a:r>
            <a:endParaRPr lang="en-US" sz="2000" b="1" i="1" spc="225" dirty="0">
              <a:solidFill>
                <a:schemeClr val="tx2"/>
              </a:solidFill>
              <a:latin typeface="Arial" pitchFamily="34" charset="0"/>
              <a:ea typeface="Montserrat" charset="0"/>
              <a:cs typeface="Arial" pitchFamily="34" charset="0"/>
            </a:endParaRPr>
          </a:p>
        </p:txBody>
      </p:sp>
      <p:sp>
        <p:nvSpPr>
          <p:cNvPr id="40" name="Rectangle 39"/>
          <p:cNvSpPr/>
          <p:nvPr/>
        </p:nvSpPr>
        <p:spPr>
          <a:xfrm>
            <a:off x="642909" y="2786058"/>
            <a:ext cx="630301" cy="369332"/>
          </a:xfrm>
          <a:prstGeom prst="rect">
            <a:avLst/>
          </a:prstGeom>
        </p:spPr>
        <p:txBody>
          <a:bodyPr wrap="none">
            <a:spAutoFit/>
          </a:bodyPr>
          <a:lstStyle/>
          <a:p>
            <a:pPr algn="ctr"/>
            <a:r>
              <a:rPr lang="fr-FR" b="1" spc="225" dirty="0">
                <a:solidFill>
                  <a:schemeClr val="tx2"/>
                </a:solidFill>
                <a:latin typeface="Arial" pitchFamily="34" charset="0"/>
                <a:ea typeface="Montserrat" charset="0"/>
                <a:cs typeface="Arial" pitchFamily="34" charset="0"/>
              </a:rPr>
              <a:t>(%)</a:t>
            </a:r>
            <a:endParaRPr lang="en-US" b="1" spc="225" dirty="0">
              <a:solidFill>
                <a:schemeClr val="tx2"/>
              </a:solidFill>
              <a:latin typeface="Arial" pitchFamily="34" charset="0"/>
              <a:ea typeface="Montserrat" charset="0"/>
              <a:cs typeface="Arial" pitchFamily="34" charset="0"/>
            </a:endParaRPr>
          </a:p>
        </p:txBody>
      </p:sp>
      <p:sp>
        <p:nvSpPr>
          <p:cNvPr id="26" name="Rectangle 25"/>
          <p:cNvSpPr/>
          <p:nvPr/>
        </p:nvSpPr>
        <p:spPr>
          <a:xfrm>
            <a:off x="857224" y="3643314"/>
            <a:ext cx="7500990" cy="1357322"/>
          </a:xfrm>
          <a:prstGeom prst="rect">
            <a:avLst/>
          </a:prstGeom>
          <a:no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8643966" y="6429396"/>
            <a:ext cx="285752" cy="338554"/>
          </a:xfrm>
          <a:prstGeom prst="rect">
            <a:avLst/>
          </a:prstGeom>
          <a:noFill/>
        </p:spPr>
        <p:txBody>
          <a:bodyPr wrap="square" rtlCol="0">
            <a:spAutoFit/>
          </a:bodyPr>
          <a:lstStyle/>
          <a:p>
            <a:r>
              <a:rPr lang="fr-FR" sz="1600" dirty="0"/>
              <a:t>3</a:t>
            </a:r>
          </a:p>
        </p:txBody>
      </p:sp>
      <p:sp>
        <p:nvSpPr>
          <p:cNvPr id="24" name="Rectangle 23"/>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25" name="Rectangle 24"/>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extLst>
      <p:ext uri="{BB962C8B-B14F-4D97-AF65-F5344CB8AC3E}">
        <p14:creationId xmlns:p14="http://schemas.microsoft.com/office/powerpoint/2010/main" val="353591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Patients et méthode</a:t>
            </a:r>
          </a:p>
        </p:txBody>
      </p:sp>
      <p:graphicFrame>
        <p:nvGraphicFramePr>
          <p:cNvPr id="14" name="Tableau 13"/>
          <p:cNvGraphicFramePr>
            <a:graphicFrameLocks noGrp="1"/>
          </p:cNvGraphicFramePr>
          <p:nvPr/>
        </p:nvGraphicFramePr>
        <p:xfrm>
          <a:off x="1571604" y="2500306"/>
          <a:ext cx="6143668" cy="3585547"/>
        </p:xfrm>
        <a:graphic>
          <a:graphicData uri="http://schemas.openxmlformats.org/drawingml/2006/table">
            <a:tbl>
              <a:tblPr/>
              <a:tblGrid>
                <a:gridCol w="575968">
                  <a:extLst>
                    <a:ext uri="{9D8B030D-6E8A-4147-A177-3AD203B41FA5}">
                      <a16:colId xmlns:a16="http://schemas.microsoft.com/office/drawing/2014/main" val="20000"/>
                    </a:ext>
                  </a:extLst>
                </a:gridCol>
                <a:gridCol w="5567700">
                  <a:extLst>
                    <a:ext uri="{9D8B030D-6E8A-4147-A177-3AD203B41FA5}">
                      <a16:colId xmlns:a16="http://schemas.microsoft.com/office/drawing/2014/main" val="20001"/>
                    </a:ext>
                  </a:extLst>
                </a:gridCol>
              </a:tblGrid>
              <a:tr h="243588">
                <a:tc>
                  <a:txBody>
                    <a:bodyPr/>
                    <a:lstStyle/>
                    <a:p>
                      <a:pPr algn="r">
                        <a:lnSpc>
                          <a:spcPct val="150000"/>
                        </a:lnSpc>
                        <a:spcAft>
                          <a:spcPts val="0"/>
                        </a:spcAft>
                      </a:pPr>
                      <a:r>
                        <a:rPr lang="fr-FR" sz="1100" i="1" dirty="0">
                          <a:latin typeface="+mn-lt"/>
                          <a:ea typeface="Times New Roman"/>
                          <a:cs typeface="Times New Roman"/>
                        </a:rPr>
                        <a:t>Item</a:t>
                      </a:r>
                      <a:endParaRPr lang="fr-FR" sz="1100" dirty="0">
                        <a:latin typeface="+mn-lt"/>
                        <a:ea typeface="Times New Roman"/>
                        <a:cs typeface="Times New Roman"/>
                      </a:endParaRPr>
                    </a:p>
                  </a:txBody>
                  <a:tcPr marL="60617" marR="60617" marT="0" marB="0">
                    <a:lnL>
                      <a:noFill/>
                    </a:lnL>
                    <a:lnR>
                      <a:noFill/>
                    </a:lnR>
                    <a:lnT>
                      <a:noFill/>
                    </a:lnT>
                    <a:lnB w="12700" cap="flat" cmpd="sng" algn="ctr">
                      <a:solidFill>
                        <a:srgbClr val="B2A1C7"/>
                      </a:solidFill>
                      <a:prstDash val="solid"/>
                      <a:round/>
                      <a:headEnd type="none" w="med" len="med"/>
                      <a:tailEnd type="none" w="med" len="med"/>
                    </a:lnB>
                    <a:solidFill>
                      <a:srgbClr val="FFFFFF"/>
                    </a:solidFill>
                  </a:tcPr>
                </a:tc>
                <a:tc>
                  <a:txBody>
                    <a:bodyPr/>
                    <a:lstStyle/>
                    <a:p>
                      <a:pPr algn="ctr">
                        <a:lnSpc>
                          <a:spcPct val="150000"/>
                        </a:lnSpc>
                        <a:spcAft>
                          <a:spcPts val="0"/>
                        </a:spcAft>
                      </a:pPr>
                      <a:r>
                        <a:rPr lang="fr-FR" sz="1100">
                          <a:latin typeface="+mn-lt"/>
                          <a:ea typeface="Times New Roman"/>
                          <a:cs typeface="Times New Roman"/>
                        </a:rPr>
                        <a:t>Intitulé</a:t>
                      </a:r>
                    </a:p>
                  </a:txBody>
                  <a:tcPr marL="60617" marR="60617" marT="0" marB="0" anchor="ctr">
                    <a:lnL>
                      <a:noFill/>
                    </a:lnL>
                    <a:lnR>
                      <a:noFill/>
                    </a:lnR>
                    <a:lnT>
                      <a:noFill/>
                    </a:lnT>
                    <a:lnB w="12700" cap="flat" cmpd="sng" algn="ctr">
                      <a:solidFill>
                        <a:srgbClr val="B2A1C7"/>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12135">
                <a:tc rowSpan="2">
                  <a:txBody>
                    <a:bodyPr/>
                    <a:lstStyle/>
                    <a:p>
                      <a:pPr algn="r">
                        <a:lnSpc>
                          <a:spcPct val="150000"/>
                        </a:lnSpc>
                        <a:spcAft>
                          <a:spcPts val="0"/>
                        </a:spcAft>
                      </a:pPr>
                      <a:r>
                        <a:rPr lang="fr-FR" sz="1100" b="1" i="1" dirty="0">
                          <a:latin typeface="+mn-lt"/>
                          <a:ea typeface="Times New Roman"/>
                          <a:cs typeface="Times New Roman"/>
                        </a:rPr>
                        <a:t>1.</a:t>
                      </a:r>
                      <a:endParaRPr lang="fr-FR" sz="1100" dirty="0">
                        <a:latin typeface="+mn-lt"/>
                        <a:ea typeface="Times New Roman"/>
                        <a:cs typeface="Times New Roman"/>
                      </a:endParaRPr>
                    </a:p>
                  </a:txBody>
                  <a:tcPr marL="60617" marR="60617"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latin typeface="+mn-lt"/>
                          <a:ea typeface="Times New Roman"/>
                          <a:cs typeface="Times New Roman"/>
                        </a:rPr>
                        <a:t>Comment estimez-vous votre gestion globale des traitements ?</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E7E7FF"/>
                    </a:solidFill>
                  </a:tcPr>
                </a:tc>
                <a:extLst>
                  <a:ext uri="{0D108BD9-81ED-4DB2-BD59-A6C34878D82A}">
                    <a16:rowId xmlns:a16="http://schemas.microsoft.com/office/drawing/2014/main" val="10001"/>
                  </a:ext>
                </a:extLst>
              </a:tr>
              <a:tr h="340511">
                <a:tc vMerge="1">
                  <a:txBody>
                    <a:bodyPr/>
                    <a:lstStyle/>
                    <a:p>
                      <a:endParaRPr lang="fr-FR"/>
                    </a:p>
                  </a:txBody>
                  <a:tcPr/>
                </a:tc>
                <a:tc>
                  <a:txBody>
                    <a:bodyPr/>
                    <a:lstStyle/>
                    <a:p>
                      <a:pPr algn="ctr">
                        <a:lnSpc>
                          <a:spcPct val="115000"/>
                        </a:lnSpc>
                        <a:spcAft>
                          <a:spcPts val="0"/>
                        </a:spcAft>
                      </a:pPr>
                      <a:r>
                        <a:rPr lang="fr-FR" sz="1000" i="1" dirty="0">
                          <a:latin typeface="+mn-lt"/>
                          <a:ea typeface="Times New Roman"/>
                          <a:cs typeface="Times New Roman"/>
                        </a:rPr>
                        <a:t>(Très mauvaise)  </a:t>
                      </a:r>
                      <a:r>
                        <a:rPr lang="fr-FR" sz="1400" b="1" dirty="0">
                          <a:latin typeface="+mn-lt"/>
                          <a:ea typeface="Times New Roman"/>
                          <a:cs typeface="Times New Roman"/>
                        </a:rPr>
                        <a:t>0   1   2   3   4   5   6   7   8   9  10  </a:t>
                      </a:r>
                      <a:r>
                        <a:rPr lang="fr-FR" sz="1000" i="1" dirty="0">
                          <a:latin typeface="+mn-lt"/>
                          <a:ea typeface="Times New Roman"/>
                          <a:cs typeface="Times New Roman"/>
                        </a:rPr>
                        <a:t>(Excellente)</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extLst>
                  <a:ext uri="{0D108BD9-81ED-4DB2-BD59-A6C34878D82A}">
                    <a16:rowId xmlns:a16="http://schemas.microsoft.com/office/drawing/2014/main" val="10002"/>
                  </a:ext>
                </a:extLst>
              </a:tr>
              <a:tr h="312135">
                <a:tc rowSpan="2">
                  <a:txBody>
                    <a:bodyPr/>
                    <a:lstStyle/>
                    <a:p>
                      <a:pPr algn="r">
                        <a:lnSpc>
                          <a:spcPct val="150000"/>
                        </a:lnSpc>
                        <a:spcAft>
                          <a:spcPts val="0"/>
                        </a:spcAft>
                      </a:pPr>
                      <a:r>
                        <a:rPr lang="fr-FR" sz="1100" b="1" i="1">
                          <a:latin typeface="+mn-lt"/>
                          <a:ea typeface="Times New Roman"/>
                          <a:cs typeface="Times New Roman"/>
                        </a:rPr>
                        <a:t>2.</a:t>
                      </a:r>
                      <a:endParaRPr lang="fr-FR" sz="1100">
                        <a:latin typeface="+mn-lt"/>
                        <a:ea typeface="Times New Roman"/>
                        <a:cs typeface="Times New Roman"/>
                      </a:endParaRPr>
                    </a:p>
                  </a:txBody>
                  <a:tcPr marL="60617" marR="60617"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latin typeface="+mn-lt"/>
                          <a:ea typeface="Times New Roman"/>
                          <a:cs typeface="Times New Roman"/>
                        </a:rPr>
                        <a:t>Pensez-vous prendre vos traitements tous les jours ?</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E7E7FF"/>
                    </a:solidFill>
                  </a:tcPr>
                </a:tc>
                <a:extLst>
                  <a:ext uri="{0D108BD9-81ED-4DB2-BD59-A6C34878D82A}">
                    <a16:rowId xmlns:a16="http://schemas.microsoft.com/office/drawing/2014/main" val="10003"/>
                  </a:ext>
                </a:extLst>
              </a:tr>
              <a:tr h="340511">
                <a:tc vMerge="1">
                  <a:txBody>
                    <a:bodyPr/>
                    <a:lstStyle/>
                    <a:p>
                      <a:endParaRPr lang="fr-FR"/>
                    </a:p>
                  </a:txBody>
                  <a:tcPr/>
                </a:tc>
                <a:tc>
                  <a:txBody>
                    <a:bodyPr/>
                    <a:lstStyle/>
                    <a:p>
                      <a:pPr algn="ctr">
                        <a:lnSpc>
                          <a:spcPct val="115000"/>
                        </a:lnSpc>
                        <a:spcAft>
                          <a:spcPts val="0"/>
                        </a:spcAft>
                      </a:pPr>
                      <a:r>
                        <a:rPr lang="fr-FR" sz="1000" i="1" dirty="0">
                          <a:latin typeface="+mn-lt"/>
                          <a:ea typeface="Times New Roman"/>
                          <a:cs typeface="Times New Roman"/>
                        </a:rPr>
                        <a:t>(Je les oublie tous les jours)  </a:t>
                      </a:r>
                      <a:r>
                        <a:rPr lang="fr-FR" sz="1400" b="1" dirty="0">
                          <a:latin typeface="+mn-lt"/>
                          <a:ea typeface="Times New Roman"/>
                          <a:cs typeface="Times New Roman"/>
                        </a:rPr>
                        <a:t>0   1   2   3   4   5   6   7   8   9  10  </a:t>
                      </a:r>
                      <a:r>
                        <a:rPr lang="fr-FR" sz="1000" i="1" dirty="0">
                          <a:latin typeface="+mn-lt"/>
                          <a:ea typeface="Times New Roman"/>
                          <a:cs typeface="Times New Roman"/>
                        </a:rPr>
                        <a:t>(Je les prends tous les jours)</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extLst>
                  <a:ext uri="{0D108BD9-81ED-4DB2-BD59-A6C34878D82A}">
                    <a16:rowId xmlns:a16="http://schemas.microsoft.com/office/drawing/2014/main" val="10004"/>
                  </a:ext>
                </a:extLst>
              </a:tr>
              <a:tr h="321038">
                <a:tc rowSpan="2">
                  <a:txBody>
                    <a:bodyPr/>
                    <a:lstStyle/>
                    <a:p>
                      <a:pPr algn="r">
                        <a:lnSpc>
                          <a:spcPct val="150000"/>
                        </a:lnSpc>
                        <a:spcAft>
                          <a:spcPts val="0"/>
                        </a:spcAft>
                      </a:pPr>
                      <a:r>
                        <a:rPr lang="fr-FR" sz="1100" b="1" i="1">
                          <a:latin typeface="+mn-lt"/>
                          <a:ea typeface="Times New Roman"/>
                          <a:cs typeface="Times New Roman"/>
                        </a:rPr>
                        <a:t>3.</a:t>
                      </a:r>
                      <a:endParaRPr lang="fr-FR" sz="1100">
                        <a:latin typeface="+mn-lt"/>
                        <a:ea typeface="Times New Roman"/>
                        <a:cs typeface="Times New Roman"/>
                      </a:endParaRPr>
                    </a:p>
                  </a:txBody>
                  <a:tcPr marL="60617" marR="60617"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latin typeface="+mn-lt"/>
                          <a:ea typeface="Times New Roman"/>
                          <a:cs typeface="Times New Roman"/>
                        </a:rPr>
                        <a:t>Pensez-vous prendre vos traitements au bon moment de la journée (matin/midi/soir)?</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E7E7FF"/>
                    </a:solidFill>
                  </a:tcPr>
                </a:tc>
                <a:extLst>
                  <a:ext uri="{0D108BD9-81ED-4DB2-BD59-A6C34878D82A}">
                    <a16:rowId xmlns:a16="http://schemas.microsoft.com/office/drawing/2014/main" val="10005"/>
                  </a:ext>
                </a:extLst>
              </a:tr>
              <a:tr h="340511">
                <a:tc vMerge="1">
                  <a:txBody>
                    <a:bodyPr/>
                    <a:lstStyle/>
                    <a:p>
                      <a:endParaRPr lang="fr-FR"/>
                    </a:p>
                  </a:txBody>
                  <a:tcPr/>
                </a:tc>
                <a:tc>
                  <a:txBody>
                    <a:bodyPr/>
                    <a:lstStyle/>
                    <a:p>
                      <a:pPr algn="ctr">
                        <a:lnSpc>
                          <a:spcPct val="115000"/>
                        </a:lnSpc>
                        <a:spcAft>
                          <a:spcPts val="0"/>
                        </a:spcAft>
                      </a:pPr>
                      <a:r>
                        <a:rPr lang="fr-FR" sz="1000" i="1" dirty="0">
                          <a:latin typeface="+mn-lt"/>
                          <a:ea typeface="Times New Roman"/>
                          <a:cs typeface="Times New Roman"/>
                        </a:rPr>
                        <a:t>(Jamais au bon moment)  </a:t>
                      </a:r>
                      <a:r>
                        <a:rPr lang="fr-FR" sz="1400" b="1" dirty="0">
                          <a:latin typeface="+mn-lt"/>
                          <a:ea typeface="Times New Roman"/>
                          <a:cs typeface="Times New Roman"/>
                        </a:rPr>
                        <a:t>0   1   2   3   4   5   6   7   8   9  10  </a:t>
                      </a:r>
                      <a:r>
                        <a:rPr lang="fr-FR" sz="1000" i="1" dirty="0">
                          <a:latin typeface="+mn-lt"/>
                          <a:ea typeface="Times New Roman"/>
                          <a:cs typeface="Times New Roman"/>
                        </a:rPr>
                        <a:t>(Tout le temps au bon moment)</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extLst>
                  <a:ext uri="{0D108BD9-81ED-4DB2-BD59-A6C34878D82A}">
                    <a16:rowId xmlns:a16="http://schemas.microsoft.com/office/drawing/2014/main" val="10006"/>
                  </a:ext>
                </a:extLst>
              </a:tr>
              <a:tr h="312135">
                <a:tc rowSpan="2">
                  <a:txBody>
                    <a:bodyPr/>
                    <a:lstStyle/>
                    <a:p>
                      <a:pPr algn="r">
                        <a:lnSpc>
                          <a:spcPct val="150000"/>
                        </a:lnSpc>
                        <a:spcAft>
                          <a:spcPts val="0"/>
                        </a:spcAft>
                      </a:pPr>
                      <a:r>
                        <a:rPr lang="fr-FR" sz="1100" b="1" i="1">
                          <a:latin typeface="+mn-lt"/>
                          <a:ea typeface="Times New Roman"/>
                          <a:cs typeface="Times New Roman"/>
                        </a:rPr>
                        <a:t>4.</a:t>
                      </a:r>
                      <a:endParaRPr lang="fr-FR" sz="1100">
                        <a:latin typeface="+mn-lt"/>
                        <a:ea typeface="Times New Roman"/>
                        <a:cs typeface="Times New Roman"/>
                      </a:endParaRPr>
                    </a:p>
                  </a:txBody>
                  <a:tcPr marL="60617" marR="60617"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100" b="1" dirty="0">
                          <a:latin typeface="+mn-lt"/>
                          <a:ea typeface="Times New Roman"/>
                          <a:cs typeface="Times New Roman"/>
                        </a:rPr>
                        <a:t>Pensez-vous avoir besoin d’aide pour gérer vos traitements ?</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E7E7FF"/>
                    </a:solidFill>
                  </a:tcPr>
                </a:tc>
                <a:extLst>
                  <a:ext uri="{0D108BD9-81ED-4DB2-BD59-A6C34878D82A}">
                    <a16:rowId xmlns:a16="http://schemas.microsoft.com/office/drawing/2014/main" val="10007"/>
                  </a:ext>
                </a:extLst>
              </a:tr>
              <a:tr h="340511">
                <a:tc vMerge="1">
                  <a:txBody>
                    <a:bodyPr/>
                    <a:lstStyle/>
                    <a:p>
                      <a:endParaRPr lang="fr-FR"/>
                    </a:p>
                  </a:txBody>
                  <a:tcPr/>
                </a:tc>
                <a:tc>
                  <a:txBody>
                    <a:bodyPr/>
                    <a:lstStyle/>
                    <a:p>
                      <a:pPr algn="ctr">
                        <a:lnSpc>
                          <a:spcPct val="115000"/>
                        </a:lnSpc>
                        <a:spcAft>
                          <a:spcPts val="0"/>
                        </a:spcAft>
                      </a:pPr>
                      <a:r>
                        <a:rPr lang="fr-FR" sz="1000" i="1" dirty="0">
                          <a:latin typeface="+mn-lt"/>
                          <a:ea typeface="Times New Roman"/>
                          <a:cs typeface="Times New Roman"/>
                        </a:rPr>
                        <a:t>(Oui, une aide totale)  </a:t>
                      </a:r>
                      <a:r>
                        <a:rPr lang="fr-FR" sz="1400" b="1" dirty="0">
                          <a:latin typeface="+mn-lt"/>
                          <a:ea typeface="Times New Roman"/>
                          <a:cs typeface="Times New Roman"/>
                        </a:rPr>
                        <a:t>0   1   2   3   4   5   6   7   8   9  10  </a:t>
                      </a:r>
                      <a:r>
                        <a:rPr lang="fr-FR" sz="1000" i="1" dirty="0">
                          <a:latin typeface="+mn-lt"/>
                          <a:ea typeface="Times New Roman"/>
                          <a:cs typeface="Times New Roman"/>
                        </a:rPr>
                        <a:t>(Non, je suis totalement autonome)</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extLst>
                  <a:ext uri="{0D108BD9-81ED-4DB2-BD59-A6C34878D82A}">
                    <a16:rowId xmlns:a16="http://schemas.microsoft.com/office/drawing/2014/main" val="10008"/>
                  </a:ext>
                </a:extLst>
              </a:tr>
              <a:tr h="312135">
                <a:tc rowSpan="2">
                  <a:txBody>
                    <a:bodyPr/>
                    <a:lstStyle/>
                    <a:p>
                      <a:pPr algn="r">
                        <a:lnSpc>
                          <a:spcPct val="150000"/>
                        </a:lnSpc>
                        <a:spcAft>
                          <a:spcPts val="0"/>
                        </a:spcAft>
                      </a:pPr>
                      <a:r>
                        <a:rPr lang="fr-FR" sz="1100" b="1" i="1">
                          <a:latin typeface="+mn-lt"/>
                          <a:ea typeface="Times New Roman"/>
                          <a:cs typeface="Times New Roman"/>
                        </a:rPr>
                        <a:t>5.</a:t>
                      </a:r>
                      <a:endParaRPr lang="fr-FR" sz="1100">
                        <a:latin typeface="+mn-lt"/>
                        <a:ea typeface="Times New Roman"/>
                        <a:cs typeface="Times New Roman"/>
                      </a:endParaRPr>
                    </a:p>
                  </a:txBody>
                  <a:tcPr marL="60617" marR="60617" marT="0" marB="0">
                    <a:lnL>
                      <a:noFill/>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fr-FR" sz="1100" b="1" dirty="0">
                          <a:latin typeface="+mn-lt"/>
                          <a:ea typeface="Times New Roman"/>
                          <a:cs typeface="Times New Roman"/>
                        </a:rPr>
                        <a:t>Comment estimez-vous votre connaissance de vos traitements ?</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solidFill>
                      <a:srgbClr val="E7E7FF"/>
                    </a:solidFill>
                  </a:tcPr>
                </a:tc>
                <a:extLst>
                  <a:ext uri="{0D108BD9-81ED-4DB2-BD59-A6C34878D82A}">
                    <a16:rowId xmlns:a16="http://schemas.microsoft.com/office/drawing/2014/main" val="10009"/>
                  </a:ext>
                </a:extLst>
              </a:tr>
              <a:tr h="396692">
                <a:tc vMerge="1">
                  <a:txBody>
                    <a:bodyPr/>
                    <a:lstStyle/>
                    <a:p>
                      <a:endParaRPr lang="fr-FR"/>
                    </a:p>
                  </a:txBody>
                  <a:tcPr/>
                </a:tc>
                <a:tc>
                  <a:txBody>
                    <a:bodyPr/>
                    <a:lstStyle/>
                    <a:p>
                      <a:pPr algn="ctr">
                        <a:lnSpc>
                          <a:spcPct val="115000"/>
                        </a:lnSpc>
                        <a:spcAft>
                          <a:spcPts val="0"/>
                        </a:spcAft>
                      </a:pPr>
                      <a:r>
                        <a:rPr lang="fr-FR" sz="1000" i="1" dirty="0">
                          <a:latin typeface="+mn-lt"/>
                          <a:ea typeface="Times New Roman"/>
                          <a:cs typeface="Times New Roman"/>
                        </a:rPr>
                        <a:t>(Je ne connais pas bien  </a:t>
                      </a:r>
                      <a:r>
                        <a:rPr lang="fr-FR" sz="1400" b="1" dirty="0">
                          <a:latin typeface="+mn-lt"/>
                          <a:ea typeface="Times New Roman"/>
                          <a:cs typeface="Times New Roman"/>
                        </a:rPr>
                        <a:t>0   1   2   3   4   5   6   7   8   9  10  </a:t>
                      </a:r>
                      <a:r>
                        <a:rPr lang="fr-FR" sz="1000" i="1" dirty="0">
                          <a:latin typeface="+mn-lt"/>
                          <a:ea typeface="Times New Roman"/>
                          <a:cs typeface="Times New Roman"/>
                        </a:rPr>
                        <a:t>(Je connais parfaitement</a:t>
                      </a:r>
                      <a:endParaRPr lang="fr-FR" sz="1100" dirty="0">
                        <a:latin typeface="+mn-lt"/>
                        <a:ea typeface="Times New Roman"/>
                        <a:cs typeface="Times New Roman"/>
                      </a:endParaRPr>
                    </a:p>
                    <a:p>
                      <a:pPr algn="ctr">
                        <a:lnSpc>
                          <a:spcPct val="115000"/>
                        </a:lnSpc>
                        <a:spcAft>
                          <a:spcPts val="0"/>
                        </a:spcAft>
                      </a:pPr>
                      <a:r>
                        <a:rPr lang="fr-FR" sz="1000" i="1" dirty="0">
                          <a:latin typeface="+mn-lt"/>
                          <a:ea typeface="Times New Roman"/>
                          <a:cs typeface="Times New Roman"/>
                        </a:rPr>
                        <a:t>mes médicaments)                                                                                            mes médicaments)</a:t>
                      </a:r>
                      <a:endParaRPr lang="fr-FR" sz="1100" dirty="0">
                        <a:latin typeface="+mn-lt"/>
                        <a:ea typeface="Times New Roman"/>
                        <a:cs typeface="Times New Roman"/>
                      </a:endParaRPr>
                    </a:p>
                  </a:txBody>
                  <a:tcPr marL="60617" marR="60617" marT="0" marB="0" anchor="ctr">
                    <a:lnL w="12700" cap="flat" cmpd="sng" algn="ctr">
                      <a:solidFill>
                        <a:srgbClr val="B2A1C7"/>
                      </a:solidFill>
                      <a:prstDash val="solid"/>
                      <a:round/>
                      <a:headEnd type="none" w="med" len="med"/>
                      <a:tailEnd type="none" w="med" len="med"/>
                    </a:lnL>
                    <a:lnR w="12700" cap="flat" cmpd="sng" algn="ctr">
                      <a:solidFill>
                        <a:srgbClr val="B2A1C7"/>
                      </a:solidFill>
                      <a:prstDash val="solid"/>
                      <a:round/>
                      <a:headEnd type="none" w="med" len="med"/>
                      <a:tailEnd type="none" w="med" len="med"/>
                    </a:lnR>
                    <a:lnT w="12700" cap="flat" cmpd="sng" algn="ctr">
                      <a:solidFill>
                        <a:srgbClr val="B2A1C7"/>
                      </a:solidFill>
                      <a:prstDash val="solid"/>
                      <a:round/>
                      <a:headEnd type="none" w="med" len="med"/>
                      <a:tailEnd type="none" w="med" len="med"/>
                    </a:lnT>
                    <a:lnB w="12700" cap="flat" cmpd="sng" algn="ctr">
                      <a:solidFill>
                        <a:srgbClr val="B2A1C7"/>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5" name="ZoneTexte 14"/>
          <p:cNvSpPr txBox="1"/>
          <p:nvPr/>
        </p:nvSpPr>
        <p:spPr>
          <a:xfrm>
            <a:off x="3571868" y="1643050"/>
            <a:ext cx="3286148" cy="461665"/>
          </a:xfrm>
          <a:prstGeom prst="rect">
            <a:avLst/>
          </a:prstGeom>
          <a:noFill/>
        </p:spPr>
        <p:txBody>
          <a:bodyPr wrap="square" rtlCol="0">
            <a:spAutoFit/>
          </a:bodyPr>
          <a:lstStyle/>
          <a:p>
            <a:pPr algn="ctr">
              <a:buClr>
                <a:srgbClr val="B1BD57"/>
              </a:buClr>
              <a:buFont typeface="Wingdings" pitchFamily="2" charset="2"/>
              <a:buChar char="n"/>
            </a:pPr>
            <a:r>
              <a:rPr lang="fr-FR" sz="1200" i="1" dirty="0"/>
              <a:t>  </a:t>
            </a:r>
            <a:r>
              <a:rPr lang="fr-FR" sz="1200" i="1" u="sng" dirty="0"/>
              <a:t>Entretien pharmaceutique intégré à la conciliation médicamenteuse d’entrée</a:t>
            </a:r>
          </a:p>
        </p:txBody>
      </p:sp>
      <p:sp>
        <p:nvSpPr>
          <p:cNvPr id="17" name="Rectangle à coins arrondis 16">
            <a:extLst>
              <a:ext uri="{FF2B5EF4-FFF2-40B4-BE49-F238E27FC236}">
                <a16:creationId xmlns:a16="http://schemas.microsoft.com/office/drawing/2014/main" id="{C97F0474-81A5-5B4C-8945-99D13F95FE5A}"/>
              </a:ext>
            </a:extLst>
          </p:cNvPr>
          <p:cNvSpPr/>
          <p:nvPr/>
        </p:nvSpPr>
        <p:spPr>
          <a:xfrm>
            <a:off x="214282" y="1571612"/>
            <a:ext cx="3286148" cy="651242"/>
          </a:xfrm>
          <a:prstGeom prst="roundRect">
            <a:avLst/>
          </a:prstGeom>
          <a:solidFill>
            <a:schemeClr val="tx2">
              <a:lumMod val="20000"/>
              <a:lumOff val="80000"/>
            </a:schemeClr>
          </a:solidFill>
        </p:spPr>
        <p:txBody>
          <a:bodyPr wrap="square" lIns="34290" tIns="17145" rIns="34290" bIns="17145">
            <a:spAutoFit/>
          </a:bodyPr>
          <a:lstStyle/>
          <a:p>
            <a:pPr algn="ctr"/>
            <a:r>
              <a:rPr lang="fr-FR" b="1" dirty="0">
                <a:solidFill>
                  <a:schemeClr val="tx2"/>
                </a:solidFill>
              </a:rPr>
              <a:t>Questionnaire d’auto-évaluation spécifiquement développé</a:t>
            </a:r>
            <a:endParaRPr lang="en-US" sz="2000" b="1" spc="225" dirty="0">
              <a:solidFill>
                <a:schemeClr val="tx2"/>
              </a:solidFill>
              <a:latin typeface="Arial" pitchFamily="34" charset="0"/>
              <a:ea typeface="Montserrat" charset="0"/>
              <a:cs typeface="Arial" pitchFamily="34" charset="0"/>
            </a:endParaRPr>
          </a:p>
        </p:txBody>
      </p:sp>
      <p:sp>
        <p:nvSpPr>
          <p:cNvPr id="18" name="Pensées 17"/>
          <p:cNvSpPr/>
          <p:nvPr/>
        </p:nvSpPr>
        <p:spPr>
          <a:xfrm>
            <a:off x="7143768" y="1643050"/>
            <a:ext cx="1857388" cy="749618"/>
          </a:xfrm>
          <a:prstGeom prst="cloudCallout">
            <a:avLst>
              <a:gd name="adj1" fmla="val -48289"/>
              <a:gd name="adj2" fmla="val 64784"/>
            </a:avLst>
          </a:prstGeom>
          <a:solidFill>
            <a:schemeClr val="accent4">
              <a:lumMod val="60000"/>
              <a:lumOff val="40000"/>
            </a:schemeClr>
          </a:solidFill>
        </p:spPr>
        <p:txBody>
          <a:bodyPr wrap="square">
            <a:spAutoFit/>
          </a:bodyPr>
          <a:lstStyle/>
          <a:p>
            <a:r>
              <a:rPr lang="fr-FR" sz="1300" b="1" dirty="0">
                <a:solidFill>
                  <a:schemeClr val="bg1"/>
                </a:solidFill>
              </a:rPr>
              <a:t>Observance si note ≥ 8/10</a:t>
            </a:r>
          </a:p>
        </p:txBody>
      </p:sp>
      <p:sp>
        <p:nvSpPr>
          <p:cNvPr id="12" name="ZoneTexte 11"/>
          <p:cNvSpPr txBox="1"/>
          <p:nvPr/>
        </p:nvSpPr>
        <p:spPr>
          <a:xfrm>
            <a:off x="8643966" y="6429396"/>
            <a:ext cx="285752" cy="338554"/>
          </a:xfrm>
          <a:prstGeom prst="rect">
            <a:avLst/>
          </a:prstGeom>
          <a:noFill/>
        </p:spPr>
        <p:txBody>
          <a:bodyPr wrap="square" rtlCol="0">
            <a:spAutoFit/>
          </a:bodyPr>
          <a:lstStyle/>
          <a:p>
            <a:r>
              <a:rPr lang="fr-FR" sz="1600" dirty="0"/>
              <a:t>4</a:t>
            </a:r>
          </a:p>
        </p:txBody>
      </p:sp>
      <p:sp>
        <p:nvSpPr>
          <p:cNvPr id="16" name="Rectangle 15"/>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19" name="Rectangle 18"/>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Accolade fermante 70"/>
          <p:cNvSpPr/>
          <p:nvPr/>
        </p:nvSpPr>
        <p:spPr>
          <a:xfrm rot="16200000">
            <a:off x="4357686" y="-500090"/>
            <a:ext cx="428628" cy="6000792"/>
          </a:xfrm>
          <a:prstGeom prst="rightBrace">
            <a:avLst/>
          </a:prstGeom>
          <a:ln>
            <a:solidFill>
              <a:srgbClr val="92B1D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80" name="Connecteur droit 79"/>
          <p:cNvCxnSpPr/>
          <p:nvPr/>
        </p:nvCxnSpPr>
        <p:spPr>
          <a:xfrm rot="5400000">
            <a:off x="4394199" y="3892553"/>
            <a:ext cx="356396" cy="794"/>
          </a:xfrm>
          <a:prstGeom prst="line">
            <a:avLst/>
          </a:prstGeom>
          <a:ln>
            <a:solidFill>
              <a:srgbClr val="92B1D6"/>
            </a:solidFill>
          </a:ln>
        </p:spPr>
        <p:style>
          <a:lnRef idx="1">
            <a:schemeClr val="accent1"/>
          </a:lnRef>
          <a:fillRef idx="0">
            <a:schemeClr val="accent1"/>
          </a:fillRef>
          <a:effectRef idx="0">
            <a:schemeClr val="accent1"/>
          </a:effectRef>
          <a:fontRef idx="minor">
            <a:schemeClr val="tx1"/>
          </a:fontRef>
        </p:style>
      </p:cxnSp>
      <p:sp>
        <p:nvSpPr>
          <p:cNvPr id="72" name="Accolade fermante 71"/>
          <p:cNvSpPr/>
          <p:nvPr/>
        </p:nvSpPr>
        <p:spPr>
          <a:xfrm rot="5400000">
            <a:off x="4357686" y="285728"/>
            <a:ext cx="428628" cy="6000792"/>
          </a:xfrm>
          <a:prstGeom prst="rightBrace">
            <a:avLst>
              <a:gd name="adj1" fmla="val 8333"/>
              <a:gd name="adj2" fmla="val 50053"/>
            </a:avLst>
          </a:prstGeom>
          <a:ln>
            <a:solidFill>
              <a:srgbClr val="92B1D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96" name="Connecteur droit 95"/>
          <p:cNvCxnSpPr/>
          <p:nvPr/>
        </p:nvCxnSpPr>
        <p:spPr>
          <a:xfrm rot="5400000">
            <a:off x="5465769" y="5464189"/>
            <a:ext cx="1071570" cy="1588"/>
          </a:xfrm>
          <a:prstGeom prst="line">
            <a:avLst/>
          </a:prstGeom>
          <a:ln>
            <a:solidFill>
              <a:srgbClr val="92B1D6"/>
            </a:solidFill>
          </a:ln>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12" name="Rectangle 11"/>
          <p:cNvSpPr/>
          <p:nvPr/>
        </p:nvSpPr>
        <p:spPr>
          <a:xfrm>
            <a:off x="3286116" y="1928802"/>
            <a:ext cx="2571768" cy="299311"/>
          </a:xfrm>
          <a:prstGeom prst="rect">
            <a:avLst/>
          </a:prstGeom>
          <a:ln>
            <a:solidFill>
              <a:schemeClr val="accent3">
                <a:lumMod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a:solidFill>
                  <a:srgbClr val="003399"/>
                </a:solidFill>
              </a:rPr>
              <a:t>502 patients inclus</a:t>
            </a:r>
          </a:p>
        </p:txBody>
      </p:sp>
      <p:sp>
        <p:nvSpPr>
          <p:cNvPr id="14" name="Rectangle 13"/>
          <p:cNvSpPr/>
          <p:nvPr/>
        </p:nvSpPr>
        <p:spPr>
          <a:xfrm>
            <a:off x="3071802" y="3500438"/>
            <a:ext cx="3000396" cy="357190"/>
          </a:xfrm>
          <a:prstGeom prst="rect">
            <a:avLst/>
          </a:prstGeom>
          <a:solidFill>
            <a:srgbClr val="003399"/>
          </a:solidFill>
          <a:ln>
            <a:solidFill>
              <a:srgbClr val="003399"/>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fr-FR" sz="1200" b="1" dirty="0"/>
              <a:t>Evaluation de l’observance thérapeutique</a:t>
            </a:r>
          </a:p>
        </p:txBody>
      </p:sp>
      <p:cxnSp>
        <p:nvCxnSpPr>
          <p:cNvPr id="20" name="Connecteur droit 19"/>
          <p:cNvCxnSpPr/>
          <p:nvPr/>
        </p:nvCxnSpPr>
        <p:spPr>
          <a:xfrm>
            <a:off x="3143240" y="4071941"/>
            <a:ext cx="2857520" cy="1588"/>
          </a:xfrm>
          <a:prstGeom prst="line">
            <a:avLst/>
          </a:prstGeom>
          <a:ln>
            <a:solidFill>
              <a:srgbClr val="92B1D6"/>
            </a:solidFill>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endCxn id="23" idx="0"/>
          </p:cNvCxnSpPr>
          <p:nvPr/>
        </p:nvCxnSpPr>
        <p:spPr>
          <a:xfrm rot="5400000">
            <a:off x="2962324" y="4246627"/>
            <a:ext cx="357190" cy="7818"/>
          </a:xfrm>
          <a:prstGeom prst="straightConnector1">
            <a:avLst/>
          </a:prstGeom>
          <a:ln>
            <a:solidFill>
              <a:srgbClr val="92B1D6"/>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285984" y="4429131"/>
            <a:ext cx="1702052" cy="500066"/>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Questionnaire </a:t>
            </a:r>
          </a:p>
          <a:p>
            <a:pPr algn="ctr"/>
            <a:r>
              <a:rPr lang="fr-FR" sz="1200" b="1" dirty="0"/>
              <a:t>d’auto-évaluation</a:t>
            </a:r>
          </a:p>
        </p:txBody>
      </p:sp>
      <p:sp>
        <p:nvSpPr>
          <p:cNvPr id="24" name="Rectangle 23"/>
          <p:cNvSpPr/>
          <p:nvPr/>
        </p:nvSpPr>
        <p:spPr>
          <a:xfrm>
            <a:off x="5286380" y="4429132"/>
            <a:ext cx="1400536" cy="500066"/>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Calcul du MPR</a:t>
            </a:r>
          </a:p>
        </p:txBody>
      </p:sp>
      <p:cxnSp>
        <p:nvCxnSpPr>
          <p:cNvPr id="27" name="Connecteur droit avec flèche 26"/>
          <p:cNvCxnSpPr/>
          <p:nvPr/>
        </p:nvCxnSpPr>
        <p:spPr>
          <a:xfrm>
            <a:off x="6000760" y="5357826"/>
            <a:ext cx="500066" cy="1588"/>
          </a:xfrm>
          <a:prstGeom prst="straightConnector1">
            <a:avLst/>
          </a:prstGeom>
          <a:ln>
            <a:solidFill>
              <a:srgbClr val="92B1D6"/>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500826" y="5786455"/>
            <a:ext cx="781068" cy="428627"/>
          </a:xfrm>
          <a:prstGeom prst="rect">
            <a:avLst/>
          </a:prstGeom>
          <a:solidFill>
            <a:srgbClr val="0072C8"/>
          </a:solidFill>
          <a:ln w="12700">
            <a:solidFill>
              <a:srgbClr val="007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6 mois</a:t>
            </a:r>
          </a:p>
          <a:p>
            <a:pPr algn="ctr"/>
            <a:r>
              <a:rPr lang="fr-FR" sz="1200" dirty="0"/>
              <a:t>(MPR6)</a:t>
            </a:r>
          </a:p>
        </p:txBody>
      </p:sp>
      <p:sp>
        <p:nvSpPr>
          <p:cNvPr id="31" name="Rectangle 30"/>
          <p:cNvSpPr/>
          <p:nvPr/>
        </p:nvSpPr>
        <p:spPr>
          <a:xfrm>
            <a:off x="6500826" y="5143513"/>
            <a:ext cx="793764" cy="428628"/>
          </a:xfrm>
          <a:prstGeom prst="rect">
            <a:avLst/>
          </a:prstGeom>
          <a:solidFill>
            <a:srgbClr val="0072C8"/>
          </a:solidFill>
          <a:ln w="12700">
            <a:solidFill>
              <a:srgbClr val="007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3 mois</a:t>
            </a:r>
          </a:p>
          <a:p>
            <a:pPr algn="ctr"/>
            <a:r>
              <a:rPr lang="fr-FR" sz="1200" dirty="0"/>
              <a:t>(MPR 3)</a:t>
            </a:r>
          </a:p>
        </p:txBody>
      </p:sp>
      <p:sp>
        <p:nvSpPr>
          <p:cNvPr id="51" name="Rectangle 50"/>
          <p:cNvSpPr/>
          <p:nvPr/>
        </p:nvSpPr>
        <p:spPr>
          <a:xfrm>
            <a:off x="1071538" y="2643182"/>
            <a:ext cx="1149517" cy="500066"/>
          </a:xfrm>
          <a:prstGeom prst="rect">
            <a:avLst/>
          </a:prstGeom>
          <a:solidFill>
            <a:srgbClr val="D9F7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003399"/>
                </a:solidFill>
              </a:rPr>
              <a:t>Médecine interne</a:t>
            </a:r>
          </a:p>
          <a:p>
            <a:pPr algn="ctr"/>
            <a:r>
              <a:rPr lang="fr-FR" sz="1050" dirty="0">
                <a:solidFill>
                  <a:srgbClr val="003399"/>
                </a:solidFill>
              </a:rPr>
              <a:t>n=55 (11%)</a:t>
            </a:r>
          </a:p>
        </p:txBody>
      </p:sp>
      <p:sp>
        <p:nvSpPr>
          <p:cNvPr id="52" name="Rectangle 51"/>
          <p:cNvSpPr/>
          <p:nvPr/>
        </p:nvSpPr>
        <p:spPr>
          <a:xfrm>
            <a:off x="2285984" y="2643182"/>
            <a:ext cx="857256" cy="500066"/>
          </a:xfrm>
          <a:prstGeom prst="rect">
            <a:avLst/>
          </a:prstGeom>
          <a:solidFill>
            <a:srgbClr val="D9F7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003399"/>
                </a:solidFill>
              </a:rPr>
              <a:t>Neurologie</a:t>
            </a:r>
          </a:p>
          <a:p>
            <a:pPr algn="ctr"/>
            <a:r>
              <a:rPr lang="fr-FR" sz="1050" dirty="0">
                <a:solidFill>
                  <a:srgbClr val="003399"/>
                </a:solidFill>
              </a:rPr>
              <a:t>n=36 (7%)</a:t>
            </a:r>
          </a:p>
        </p:txBody>
      </p:sp>
      <p:sp>
        <p:nvSpPr>
          <p:cNvPr id="53" name="Rectangle 52"/>
          <p:cNvSpPr/>
          <p:nvPr/>
        </p:nvSpPr>
        <p:spPr>
          <a:xfrm>
            <a:off x="3214678" y="2643182"/>
            <a:ext cx="1571636" cy="500066"/>
          </a:xfrm>
          <a:prstGeom prst="rect">
            <a:avLst/>
          </a:prstGeom>
          <a:solidFill>
            <a:srgbClr val="D9F7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003399"/>
                </a:solidFill>
              </a:rPr>
              <a:t>Endocrinologie-nutrition</a:t>
            </a:r>
          </a:p>
          <a:p>
            <a:pPr algn="ctr"/>
            <a:r>
              <a:rPr lang="fr-FR" sz="1050" dirty="0">
                <a:solidFill>
                  <a:srgbClr val="003399"/>
                </a:solidFill>
              </a:rPr>
              <a:t>n=236 (47%)</a:t>
            </a:r>
          </a:p>
        </p:txBody>
      </p:sp>
      <p:sp>
        <p:nvSpPr>
          <p:cNvPr id="54" name="Rectangle 53"/>
          <p:cNvSpPr/>
          <p:nvPr/>
        </p:nvSpPr>
        <p:spPr>
          <a:xfrm>
            <a:off x="4857752" y="2643182"/>
            <a:ext cx="1285884" cy="500066"/>
          </a:xfrm>
          <a:prstGeom prst="rect">
            <a:avLst/>
          </a:prstGeom>
          <a:solidFill>
            <a:srgbClr val="D9F7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003399"/>
                </a:solidFill>
              </a:rPr>
              <a:t>Chirurgie digestive</a:t>
            </a:r>
          </a:p>
          <a:p>
            <a:pPr algn="ctr"/>
            <a:r>
              <a:rPr lang="fr-FR" sz="1050" dirty="0">
                <a:solidFill>
                  <a:srgbClr val="003399"/>
                </a:solidFill>
              </a:rPr>
              <a:t>n=28 (6%)</a:t>
            </a:r>
          </a:p>
        </p:txBody>
      </p:sp>
      <p:sp>
        <p:nvSpPr>
          <p:cNvPr id="55" name="Rectangle 54"/>
          <p:cNvSpPr/>
          <p:nvPr/>
        </p:nvSpPr>
        <p:spPr>
          <a:xfrm>
            <a:off x="6215074" y="2643182"/>
            <a:ext cx="928694" cy="500066"/>
          </a:xfrm>
          <a:prstGeom prst="rect">
            <a:avLst/>
          </a:prstGeom>
          <a:solidFill>
            <a:srgbClr val="D9F7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003399"/>
                </a:solidFill>
              </a:rPr>
              <a:t>Cardiologie</a:t>
            </a:r>
          </a:p>
          <a:p>
            <a:pPr algn="ctr"/>
            <a:r>
              <a:rPr lang="fr-FR" sz="1050" dirty="0">
                <a:solidFill>
                  <a:srgbClr val="003399"/>
                </a:solidFill>
              </a:rPr>
              <a:t>n=120 (24%)</a:t>
            </a:r>
          </a:p>
        </p:txBody>
      </p:sp>
      <p:sp>
        <p:nvSpPr>
          <p:cNvPr id="60" name="Rectangle 59"/>
          <p:cNvSpPr/>
          <p:nvPr/>
        </p:nvSpPr>
        <p:spPr>
          <a:xfrm>
            <a:off x="7215206" y="2643182"/>
            <a:ext cx="758741" cy="500066"/>
          </a:xfrm>
          <a:prstGeom prst="rect">
            <a:avLst/>
          </a:prstGeom>
          <a:solidFill>
            <a:srgbClr val="D9F7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dirty="0">
                <a:solidFill>
                  <a:srgbClr val="003399"/>
                </a:solidFill>
              </a:rPr>
              <a:t>Autres</a:t>
            </a:r>
          </a:p>
          <a:p>
            <a:pPr algn="ctr"/>
            <a:r>
              <a:rPr lang="fr-FR" sz="1050" dirty="0">
                <a:solidFill>
                  <a:srgbClr val="003399"/>
                </a:solidFill>
              </a:rPr>
              <a:t>n=27 (5%)</a:t>
            </a:r>
          </a:p>
        </p:txBody>
      </p:sp>
      <p:sp>
        <p:nvSpPr>
          <p:cNvPr id="62" name="Rectangle 61"/>
          <p:cNvSpPr/>
          <p:nvPr/>
        </p:nvSpPr>
        <p:spPr>
          <a:xfrm>
            <a:off x="2285984" y="5357826"/>
            <a:ext cx="1702052" cy="384807"/>
          </a:xfrm>
          <a:prstGeom prst="rect">
            <a:avLst/>
          </a:prstGeom>
          <a:noFill/>
          <a:ln w="12700">
            <a:solidFill>
              <a:srgbClr val="099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rgbClr val="003399"/>
                </a:solidFill>
              </a:rPr>
              <a:t>502 patients </a:t>
            </a:r>
          </a:p>
          <a:p>
            <a:pPr algn="ctr"/>
            <a:r>
              <a:rPr lang="fr-FR" sz="1100" dirty="0">
                <a:solidFill>
                  <a:srgbClr val="003399"/>
                </a:solidFill>
              </a:rPr>
              <a:t>(100%)</a:t>
            </a:r>
          </a:p>
        </p:txBody>
      </p:sp>
      <p:sp>
        <p:nvSpPr>
          <p:cNvPr id="66" name="Rectangle 65"/>
          <p:cNvSpPr/>
          <p:nvPr/>
        </p:nvSpPr>
        <p:spPr>
          <a:xfrm>
            <a:off x="7286644" y="5143512"/>
            <a:ext cx="1500166" cy="428628"/>
          </a:xfrm>
          <a:prstGeom prst="rect">
            <a:avLst/>
          </a:prstGeom>
          <a:noFill/>
          <a:ln w="12700">
            <a:solidFill>
              <a:srgbClr val="099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rgbClr val="003399"/>
                </a:solidFill>
              </a:rPr>
              <a:t>247 patients (49,2%)</a:t>
            </a:r>
          </a:p>
          <a:p>
            <a:pPr algn="ctr"/>
            <a:r>
              <a:rPr lang="fr-FR" sz="1100" dirty="0">
                <a:solidFill>
                  <a:srgbClr val="003399"/>
                </a:solidFill>
              </a:rPr>
              <a:t>1539 médicaments</a:t>
            </a:r>
          </a:p>
        </p:txBody>
      </p:sp>
      <p:sp>
        <p:nvSpPr>
          <p:cNvPr id="68" name="Rectangle 67"/>
          <p:cNvSpPr/>
          <p:nvPr/>
        </p:nvSpPr>
        <p:spPr>
          <a:xfrm>
            <a:off x="7286644" y="5786454"/>
            <a:ext cx="1500166" cy="428628"/>
          </a:xfrm>
          <a:prstGeom prst="rect">
            <a:avLst/>
          </a:prstGeom>
          <a:noFill/>
          <a:ln w="12700">
            <a:solidFill>
              <a:srgbClr val="099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rgbClr val="003399"/>
                </a:solidFill>
              </a:rPr>
              <a:t>201 patients (40,0%)</a:t>
            </a:r>
          </a:p>
          <a:p>
            <a:pPr algn="ctr"/>
            <a:r>
              <a:rPr lang="fr-FR" sz="1100" dirty="0">
                <a:solidFill>
                  <a:srgbClr val="003399"/>
                </a:solidFill>
              </a:rPr>
              <a:t>1063 médicaments</a:t>
            </a:r>
          </a:p>
        </p:txBody>
      </p:sp>
      <p:cxnSp>
        <p:nvCxnSpPr>
          <p:cNvPr id="98" name="Connecteur droit avec flèche 97"/>
          <p:cNvCxnSpPr/>
          <p:nvPr/>
        </p:nvCxnSpPr>
        <p:spPr>
          <a:xfrm>
            <a:off x="6000760" y="6000768"/>
            <a:ext cx="500066" cy="1588"/>
          </a:xfrm>
          <a:prstGeom prst="straightConnector1">
            <a:avLst/>
          </a:prstGeom>
          <a:ln>
            <a:solidFill>
              <a:srgbClr val="92B1D6"/>
            </a:solidFill>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a:endCxn id="62" idx="0"/>
          </p:cNvCxnSpPr>
          <p:nvPr/>
        </p:nvCxnSpPr>
        <p:spPr>
          <a:xfrm rot="5400000">
            <a:off x="2926605" y="5139603"/>
            <a:ext cx="428628" cy="7818"/>
          </a:xfrm>
          <a:prstGeom prst="straightConnector1">
            <a:avLst/>
          </a:prstGeom>
          <a:ln>
            <a:solidFill>
              <a:srgbClr val="92B1D6"/>
            </a:solidFill>
            <a:tailEnd type="arrow"/>
          </a:ln>
        </p:spPr>
        <p:style>
          <a:lnRef idx="1">
            <a:schemeClr val="accent1"/>
          </a:lnRef>
          <a:fillRef idx="0">
            <a:schemeClr val="accent1"/>
          </a:fillRef>
          <a:effectRef idx="0">
            <a:schemeClr val="accent1"/>
          </a:effectRef>
          <a:fontRef idx="minor">
            <a:schemeClr val="tx1"/>
          </a:fontRef>
        </p:style>
      </p:cxnSp>
      <p:cxnSp>
        <p:nvCxnSpPr>
          <p:cNvPr id="75" name="Connecteur droit avec flèche 74"/>
          <p:cNvCxnSpPr/>
          <p:nvPr/>
        </p:nvCxnSpPr>
        <p:spPr>
          <a:xfrm rot="5400000">
            <a:off x="5826074" y="4246627"/>
            <a:ext cx="357190" cy="7818"/>
          </a:xfrm>
          <a:prstGeom prst="straightConnector1">
            <a:avLst/>
          </a:prstGeom>
          <a:ln>
            <a:solidFill>
              <a:srgbClr val="92B1D6"/>
            </a:solidFill>
            <a:tailEnd type="arrow"/>
          </a:ln>
        </p:spPr>
        <p:style>
          <a:lnRef idx="1">
            <a:schemeClr val="accent1"/>
          </a:lnRef>
          <a:fillRef idx="0">
            <a:schemeClr val="accent1"/>
          </a:fillRef>
          <a:effectRef idx="0">
            <a:schemeClr val="accent1"/>
          </a:effectRef>
          <a:fontRef idx="minor">
            <a:schemeClr val="tx1"/>
          </a:fontRef>
        </p:style>
      </p:cxnSp>
      <p:cxnSp>
        <p:nvCxnSpPr>
          <p:cNvPr id="88" name="Connecteur droit avec flèche 87"/>
          <p:cNvCxnSpPr>
            <a:stCxn id="23" idx="3"/>
            <a:endCxn id="24" idx="1"/>
          </p:cNvCxnSpPr>
          <p:nvPr/>
        </p:nvCxnSpPr>
        <p:spPr>
          <a:xfrm>
            <a:off x="3988036" y="4679164"/>
            <a:ext cx="1298344" cy="1"/>
          </a:xfrm>
          <a:prstGeom prst="straightConnector1">
            <a:avLst/>
          </a:prstGeom>
          <a:ln>
            <a:prstDash val="dash"/>
            <a:headEnd type="arrow"/>
            <a:tailEnd type="arrow"/>
          </a:ln>
        </p:spPr>
        <p:style>
          <a:lnRef idx="1">
            <a:schemeClr val="dk1"/>
          </a:lnRef>
          <a:fillRef idx="0">
            <a:schemeClr val="dk1"/>
          </a:fillRef>
          <a:effectRef idx="0">
            <a:schemeClr val="dk1"/>
          </a:effectRef>
          <a:fontRef idx="minor">
            <a:schemeClr val="tx1"/>
          </a:fontRef>
        </p:style>
      </p:cxnSp>
      <p:sp>
        <p:nvSpPr>
          <p:cNvPr id="99" name="ZoneTexte 98"/>
          <p:cNvSpPr txBox="1"/>
          <p:nvPr/>
        </p:nvSpPr>
        <p:spPr>
          <a:xfrm>
            <a:off x="4214810" y="4572007"/>
            <a:ext cx="857256" cy="230832"/>
          </a:xfrm>
          <a:custGeom>
            <a:avLst/>
            <a:gdLst>
              <a:gd name="connsiteX0" fmla="*/ 0 w 928694"/>
              <a:gd name="connsiteY0" fmla="*/ 0 h 253916"/>
              <a:gd name="connsiteX1" fmla="*/ 928694 w 928694"/>
              <a:gd name="connsiteY1" fmla="*/ 0 h 253916"/>
              <a:gd name="connsiteX2" fmla="*/ 928694 w 928694"/>
              <a:gd name="connsiteY2" fmla="*/ 253916 h 253916"/>
              <a:gd name="connsiteX3" fmla="*/ 0 w 928694"/>
              <a:gd name="connsiteY3" fmla="*/ 253916 h 253916"/>
              <a:gd name="connsiteX4" fmla="*/ 0 w 928694"/>
              <a:gd name="connsiteY4" fmla="*/ 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8694" h="253916">
                <a:moveTo>
                  <a:pt x="0" y="0"/>
                </a:moveTo>
                <a:lnTo>
                  <a:pt x="928694" y="0"/>
                </a:lnTo>
                <a:lnTo>
                  <a:pt x="928694" y="253916"/>
                </a:lnTo>
                <a:lnTo>
                  <a:pt x="0" y="253916"/>
                </a:lnTo>
                <a:lnTo>
                  <a:pt x="0" y="0"/>
                </a:lnTo>
                <a:close/>
              </a:path>
            </a:pathLst>
          </a:custGeom>
          <a:solidFill>
            <a:schemeClr val="bg1"/>
          </a:solidFill>
        </p:spPr>
        <p:txBody>
          <a:bodyPr wrap="square" rtlCol="0">
            <a:spAutoFit/>
          </a:bodyPr>
          <a:lstStyle/>
          <a:p>
            <a:pPr algn="ctr"/>
            <a:r>
              <a:rPr lang="fr-FR" sz="900" b="1" i="1" dirty="0"/>
              <a:t>Comparaison</a:t>
            </a:r>
          </a:p>
        </p:txBody>
      </p:sp>
      <p:sp>
        <p:nvSpPr>
          <p:cNvPr id="105" name="ZoneTexte 104"/>
          <p:cNvSpPr txBox="1"/>
          <p:nvPr/>
        </p:nvSpPr>
        <p:spPr>
          <a:xfrm>
            <a:off x="214282" y="1357298"/>
            <a:ext cx="1643074" cy="50783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Flow </a:t>
            </a:r>
            <a:r>
              <a:rPr lang="fr-FR" b="1" dirty="0" err="1">
                <a:solidFill>
                  <a:srgbClr val="7030A0"/>
                </a:solidFill>
              </a:rPr>
              <a:t>chart</a:t>
            </a:r>
            <a:r>
              <a:rPr lang="fr-FR" b="1" dirty="0">
                <a:solidFill>
                  <a:srgbClr val="7030A0"/>
                </a:solidFill>
              </a:rPr>
              <a:t> </a:t>
            </a:r>
          </a:p>
        </p:txBody>
      </p:sp>
      <p:sp>
        <p:nvSpPr>
          <p:cNvPr id="35" name="ZoneTexte 34"/>
          <p:cNvSpPr txBox="1"/>
          <p:nvPr/>
        </p:nvSpPr>
        <p:spPr>
          <a:xfrm>
            <a:off x="8643966" y="6429396"/>
            <a:ext cx="500034" cy="338554"/>
          </a:xfrm>
          <a:prstGeom prst="rect">
            <a:avLst/>
          </a:prstGeom>
          <a:noFill/>
        </p:spPr>
        <p:txBody>
          <a:bodyPr wrap="square" rtlCol="0">
            <a:spAutoFit/>
          </a:bodyPr>
          <a:lstStyle/>
          <a:p>
            <a:r>
              <a:rPr lang="fr-FR" sz="1600" dirty="0"/>
              <a:t>5</a:t>
            </a:r>
          </a:p>
        </p:txBody>
      </p:sp>
      <p:sp>
        <p:nvSpPr>
          <p:cNvPr id="36" name="Rectangle 35"/>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37" name="Rectangle 36"/>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0" y="6396335"/>
            <a:ext cx="9144000" cy="461665"/>
          </a:xfrm>
          <a:prstGeom prst="rect">
            <a:avLst/>
          </a:prstGeom>
          <a:blipFill dpi="0" rotWithShape="0">
            <a:blip r:embed="rId3">
              <a:alphaModFix amt="41000"/>
            </a:blip>
            <a:srcRect/>
            <a:stretch>
              <a:fillRect/>
            </a:stretch>
          </a:blipFill>
          <a:effectLst>
            <a:outerShdw blurRad="50800" dist="50800" dir="5400000" sx="1000" sy="1000" algn="ctr" rotWithShape="0">
              <a:srgbClr val="000000"/>
            </a:outerShdw>
          </a:effectLst>
        </p:spPr>
        <p:txBody>
          <a:bodyPr wrap="square" rtlCol="0">
            <a:spAutoFit/>
          </a:bodyPr>
          <a:lstStyle/>
          <a:p>
            <a:pPr marL="174625"/>
            <a:endParaRPr lang="fr-FR" sz="2400" b="1" dirty="0">
              <a:solidFill>
                <a:schemeClr val="bg1"/>
              </a:solidFill>
            </a:endParaRPr>
          </a:p>
        </p:txBody>
      </p:sp>
      <p:pic>
        <p:nvPicPr>
          <p:cNvPr id="10" name="Picture 2" descr="les lignes bleues, 4k, le matériel de conception, de création, de formes géométriques, une sucette, des lignes, des formes géométriques, le bleu de la conception des matériaux, des bandes, de la géométrie, fonds bleus"/>
          <p:cNvPicPr>
            <a:picLocks noChangeAspect="1" noChangeArrowheads="1"/>
          </p:cNvPicPr>
          <p:nvPr/>
        </p:nvPicPr>
        <p:blipFill>
          <a:blip r:embed="rId4" cstate="print"/>
          <a:srcRect t="19998" r="35156" b="65002"/>
          <a:stretch>
            <a:fillRect/>
          </a:stretch>
        </p:blipFill>
        <p:spPr bwMode="auto">
          <a:xfrm>
            <a:off x="3214678" y="428604"/>
            <a:ext cx="5929322" cy="857256"/>
          </a:xfrm>
          <a:prstGeom prst="rect">
            <a:avLst/>
          </a:prstGeom>
          <a:noFill/>
        </p:spPr>
      </p:pic>
      <p:sp>
        <p:nvSpPr>
          <p:cNvPr id="11" name="ZoneTexte 10"/>
          <p:cNvSpPr txBox="1"/>
          <p:nvPr/>
        </p:nvSpPr>
        <p:spPr>
          <a:xfrm>
            <a:off x="3500430" y="642918"/>
            <a:ext cx="4714908" cy="461665"/>
          </a:xfrm>
          <a:prstGeom prst="rect">
            <a:avLst/>
          </a:prstGeom>
          <a:noFill/>
        </p:spPr>
        <p:txBody>
          <a:bodyPr wrap="square" rtlCol="0">
            <a:spAutoFit/>
          </a:bodyPr>
          <a:lstStyle/>
          <a:p>
            <a:r>
              <a:rPr lang="fr-FR" sz="2400" b="1" dirty="0">
                <a:solidFill>
                  <a:schemeClr val="bg1">
                    <a:lumMod val="95000"/>
                  </a:schemeClr>
                </a:solidFill>
              </a:rPr>
              <a:t>Résultats</a:t>
            </a:r>
          </a:p>
        </p:txBody>
      </p:sp>
      <p:sp>
        <p:nvSpPr>
          <p:cNvPr id="12" name="ZoneTexte 11"/>
          <p:cNvSpPr txBox="1"/>
          <p:nvPr/>
        </p:nvSpPr>
        <p:spPr>
          <a:xfrm>
            <a:off x="214282" y="1357298"/>
            <a:ext cx="5786478" cy="464871"/>
          </a:xfrm>
          <a:prstGeom prst="rect">
            <a:avLst/>
          </a:prstGeom>
          <a:noFill/>
        </p:spPr>
        <p:txBody>
          <a:bodyPr wrap="square" rtlCol="0">
            <a:spAutoFit/>
          </a:bodyPr>
          <a:lstStyle/>
          <a:p>
            <a:pPr>
              <a:lnSpc>
                <a:spcPct val="150000"/>
              </a:lnSpc>
              <a:buClr>
                <a:srgbClr val="B1BD57"/>
              </a:buClr>
              <a:buFont typeface="Wingdings" pitchFamily="2" charset="2"/>
              <a:buChar char="n"/>
            </a:pPr>
            <a:r>
              <a:rPr lang="fr-FR" b="1" i="1" dirty="0">
                <a:solidFill>
                  <a:srgbClr val="7030A0"/>
                </a:solidFill>
              </a:rPr>
              <a:t> </a:t>
            </a:r>
            <a:r>
              <a:rPr lang="fr-FR" b="1" dirty="0">
                <a:solidFill>
                  <a:srgbClr val="7030A0"/>
                </a:solidFill>
              </a:rPr>
              <a:t> Caractéristiques générales de la population d’étude</a:t>
            </a:r>
          </a:p>
        </p:txBody>
      </p:sp>
      <p:graphicFrame>
        <p:nvGraphicFramePr>
          <p:cNvPr id="14" name="Tableau 13"/>
          <p:cNvGraphicFramePr>
            <a:graphicFrameLocks noGrp="1"/>
          </p:cNvGraphicFramePr>
          <p:nvPr/>
        </p:nvGraphicFramePr>
        <p:xfrm>
          <a:off x="714349" y="2071678"/>
          <a:ext cx="7715304" cy="3786214"/>
        </p:xfrm>
        <a:graphic>
          <a:graphicData uri="http://schemas.openxmlformats.org/drawingml/2006/table">
            <a:tbl>
              <a:tblPr/>
              <a:tblGrid>
                <a:gridCol w="2786081">
                  <a:extLst>
                    <a:ext uri="{9D8B030D-6E8A-4147-A177-3AD203B41FA5}">
                      <a16:colId xmlns:a16="http://schemas.microsoft.com/office/drawing/2014/main" val="20000"/>
                    </a:ext>
                  </a:extLst>
                </a:gridCol>
                <a:gridCol w="1714512">
                  <a:extLst>
                    <a:ext uri="{9D8B030D-6E8A-4147-A177-3AD203B41FA5}">
                      <a16:colId xmlns:a16="http://schemas.microsoft.com/office/drawing/2014/main" val="20001"/>
                    </a:ext>
                  </a:extLst>
                </a:gridCol>
                <a:gridCol w="1547263">
                  <a:extLst>
                    <a:ext uri="{9D8B030D-6E8A-4147-A177-3AD203B41FA5}">
                      <a16:colId xmlns:a16="http://schemas.microsoft.com/office/drawing/2014/main" val="20002"/>
                    </a:ext>
                  </a:extLst>
                </a:gridCol>
                <a:gridCol w="1667448">
                  <a:extLst>
                    <a:ext uri="{9D8B030D-6E8A-4147-A177-3AD203B41FA5}">
                      <a16:colId xmlns:a16="http://schemas.microsoft.com/office/drawing/2014/main" val="20003"/>
                    </a:ext>
                  </a:extLst>
                </a:gridCol>
              </a:tblGrid>
              <a:tr h="485928">
                <a:tc>
                  <a:txBody>
                    <a:bodyPr/>
                    <a:lstStyle/>
                    <a:p>
                      <a:pPr algn="l">
                        <a:lnSpc>
                          <a:spcPct val="115000"/>
                        </a:lnSpc>
                        <a:spcAft>
                          <a:spcPts val="0"/>
                        </a:spcAft>
                      </a:pPr>
                      <a:r>
                        <a:rPr lang="fr-FR" sz="1200" b="1" dirty="0">
                          <a:solidFill>
                            <a:srgbClr val="FFFFFF"/>
                          </a:solidFill>
                          <a:latin typeface="+mj-lt"/>
                          <a:ea typeface="Times New Roman"/>
                          <a:cs typeface="Times New Roman"/>
                        </a:rPr>
                        <a:t>Variables</a:t>
                      </a:r>
                      <a:endParaRPr lang="fr-FR" sz="1200" dirty="0">
                        <a:latin typeface="+mj-lt"/>
                        <a:ea typeface="Times New Roman"/>
                        <a:cs typeface="Times New Roman"/>
                      </a:endParaRP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200" b="1" dirty="0">
                          <a:solidFill>
                            <a:srgbClr val="FFFFFF"/>
                          </a:solidFill>
                          <a:latin typeface="+mj-lt"/>
                          <a:ea typeface="Times New Roman"/>
                          <a:cs typeface="Times New Roman"/>
                        </a:rPr>
                        <a:t>MPR3</a:t>
                      </a:r>
                      <a:endParaRPr lang="fr-FR" sz="1200" dirty="0">
                        <a:latin typeface="+mj-lt"/>
                        <a:ea typeface="Times New Roman"/>
                        <a:cs typeface="Times New Roman"/>
                      </a:endParaRPr>
                    </a:p>
                    <a:p>
                      <a:pPr algn="ctr">
                        <a:lnSpc>
                          <a:spcPct val="115000"/>
                        </a:lnSpc>
                        <a:spcAft>
                          <a:spcPts val="0"/>
                        </a:spcAft>
                      </a:pPr>
                      <a:r>
                        <a:rPr lang="fr-FR" sz="1200" b="1" dirty="0">
                          <a:solidFill>
                            <a:srgbClr val="FFFFFF"/>
                          </a:solidFill>
                          <a:latin typeface="+mj-lt"/>
                          <a:ea typeface="Times New Roman"/>
                          <a:cs typeface="Times New Roman"/>
                        </a:rPr>
                        <a:t>n=247</a:t>
                      </a:r>
                      <a:endParaRPr lang="fr-FR" sz="1200" dirty="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200" b="1">
                          <a:solidFill>
                            <a:srgbClr val="FFFFFF"/>
                          </a:solidFill>
                          <a:latin typeface="+mj-lt"/>
                          <a:ea typeface="Times New Roman"/>
                          <a:cs typeface="Times New Roman"/>
                        </a:rPr>
                        <a:t>MPR6</a:t>
                      </a:r>
                      <a:endParaRPr lang="fr-FR" sz="1200">
                        <a:latin typeface="+mj-lt"/>
                        <a:ea typeface="Times New Roman"/>
                        <a:cs typeface="Times New Roman"/>
                      </a:endParaRPr>
                    </a:p>
                    <a:p>
                      <a:pPr algn="ctr">
                        <a:lnSpc>
                          <a:spcPct val="115000"/>
                        </a:lnSpc>
                        <a:spcAft>
                          <a:spcPts val="0"/>
                        </a:spcAft>
                      </a:pPr>
                      <a:r>
                        <a:rPr lang="fr-FR" sz="1200" b="1">
                          <a:solidFill>
                            <a:srgbClr val="FFFFFF"/>
                          </a:solidFill>
                          <a:latin typeface="+mj-lt"/>
                          <a:ea typeface="Times New Roman"/>
                          <a:cs typeface="Times New Roman"/>
                        </a:rPr>
                        <a:t>n=201</a:t>
                      </a:r>
                      <a:endParaRPr lang="fr-FR" sz="120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tc>
                  <a:txBody>
                    <a:bodyPr/>
                    <a:lstStyle/>
                    <a:p>
                      <a:pPr algn="ctr">
                        <a:lnSpc>
                          <a:spcPct val="115000"/>
                        </a:lnSpc>
                        <a:spcAft>
                          <a:spcPts val="0"/>
                        </a:spcAft>
                      </a:pPr>
                      <a:r>
                        <a:rPr lang="fr-FR" sz="1200" b="1">
                          <a:solidFill>
                            <a:srgbClr val="FFFFFF"/>
                          </a:solidFill>
                          <a:latin typeface="+mj-lt"/>
                          <a:ea typeface="Times New Roman"/>
                          <a:cs typeface="Times New Roman"/>
                        </a:rPr>
                        <a:t>Population totale</a:t>
                      </a:r>
                      <a:endParaRPr lang="fr-FR" sz="1200">
                        <a:latin typeface="+mj-lt"/>
                        <a:ea typeface="Times New Roman"/>
                        <a:cs typeface="Times New Roman"/>
                      </a:endParaRPr>
                    </a:p>
                    <a:p>
                      <a:pPr algn="ctr">
                        <a:lnSpc>
                          <a:spcPct val="115000"/>
                        </a:lnSpc>
                        <a:spcAft>
                          <a:spcPts val="0"/>
                        </a:spcAft>
                      </a:pPr>
                      <a:r>
                        <a:rPr lang="fr-FR" sz="1200" b="1">
                          <a:solidFill>
                            <a:srgbClr val="FFFFFF"/>
                          </a:solidFill>
                          <a:latin typeface="+mj-lt"/>
                          <a:ea typeface="Times New Roman"/>
                          <a:cs typeface="Times New Roman"/>
                        </a:rPr>
                        <a:t>n=502</a:t>
                      </a:r>
                      <a:endParaRPr lang="fr-FR" sz="1200">
                        <a:latin typeface="+mj-lt"/>
                        <a:ea typeface="Times New Roman"/>
                        <a:cs typeface="Times New Roman"/>
                      </a:endParaRP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43C2CF"/>
                    </a:solidFill>
                  </a:tcPr>
                </a:tc>
                <a:extLst>
                  <a:ext uri="{0D108BD9-81ED-4DB2-BD59-A6C34878D82A}">
                    <a16:rowId xmlns:a16="http://schemas.microsoft.com/office/drawing/2014/main" val="10000"/>
                  </a:ext>
                </a:extLst>
              </a:tr>
              <a:tr h="242964">
                <a:tc>
                  <a:txBody>
                    <a:bodyPr/>
                    <a:lstStyle/>
                    <a:p>
                      <a:pPr algn="l">
                        <a:lnSpc>
                          <a:spcPct val="115000"/>
                        </a:lnSpc>
                        <a:spcAft>
                          <a:spcPts val="0"/>
                        </a:spcAft>
                      </a:pPr>
                      <a:r>
                        <a:rPr lang="fr-FR" sz="1200" b="1" dirty="0">
                          <a:latin typeface="+mj-lt"/>
                          <a:ea typeface="Times New Roman"/>
                          <a:cs typeface="Times New Roman"/>
                        </a:rPr>
                        <a:t>Données générales</a:t>
                      </a:r>
                      <a:endParaRPr lang="fr-FR" sz="1200" dirty="0">
                        <a:latin typeface="+mj-lt"/>
                        <a:ea typeface="Times New Roman"/>
                        <a:cs typeface="Times New Roman"/>
                      </a:endParaRP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2EAF1"/>
                    </a:solidFill>
                  </a:tcPr>
                </a:tc>
                <a:extLst>
                  <a:ext uri="{0D108BD9-81ED-4DB2-BD59-A6C34878D82A}">
                    <a16:rowId xmlns:a16="http://schemas.microsoft.com/office/drawing/2014/main" val="10001"/>
                  </a:ext>
                </a:extLst>
              </a:tr>
              <a:tr h="242964">
                <a:tc>
                  <a:txBody>
                    <a:bodyPr/>
                    <a:lstStyle/>
                    <a:p>
                      <a:pPr algn="l">
                        <a:lnSpc>
                          <a:spcPct val="115000"/>
                        </a:lnSpc>
                        <a:spcAft>
                          <a:spcPts val="0"/>
                        </a:spcAft>
                      </a:pPr>
                      <a:r>
                        <a:rPr lang="fr-FR" sz="1200" dirty="0">
                          <a:latin typeface="+mj-lt"/>
                          <a:ea typeface="Times New Roman"/>
                          <a:cs typeface="Times New Roman"/>
                        </a:rPr>
                        <a:t>Age (en années)</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a:latin typeface="+mj-lt"/>
                          <a:ea typeface="Times New Roman"/>
                          <a:cs typeface="Times New Roman"/>
                        </a:rPr>
                        <a:t>64,9 ± 15,9</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a:latin typeface="+mj-lt"/>
                          <a:ea typeface="Times New Roman"/>
                          <a:cs typeface="Times New Roman"/>
                        </a:rPr>
                        <a:t>64,0 ± 16,1</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a:latin typeface="+mj-lt"/>
                          <a:ea typeface="Times New Roman"/>
                          <a:cs typeface="Times New Roman"/>
                        </a:rPr>
                        <a:t>63,4 ± 15,6</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2"/>
                  </a:ext>
                </a:extLst>
              </a:tr>
              <a:tr h="242964">
                <a:tc>
                  <a:txBody>
                    <a:bodyPr/>
                    <a:lstStyle/>
                    <a:p>
                      <a:pPr algn="l">
                        <a:lnSpc>
                          <a:spcPct val="115000"/>
                        </a:lnSpc>
                        <a:spcAft>
                          <a:spcPts val="0"/>
                        </a:spcAft>
                      </a:pPr>
                      <a:r>
                        <a:rPr lang="fr-FR" sz="1200" dirty="0">
                          <a:latin typeface="+mj-lt"/>
                          <a:ea typeface="Times New Roman"/>
                          <a:cs typeface="Times New Roman"/>
                        </a:rPr>
                        <a:t>Sexe, homme</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a:latin typeface="+mj-lt"/>
                          <a:ea typeface="Times New Roman"/>
                          <a:cs typeface="Times New Roman"/>
                        </a:rPr>
                        <a:t>137 (55,5%)</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a:latin typeface="+mj-lt"/>
                          <a:ea typeface="Times New Roman"/>
                          <a:cs typeface="Times New Roman"/>
                        </a:rPr>
                        <a:t>110 (54,7%)</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a:latin typeface="+mj-lt"/>
                          <a:ea typeface="Times New Roman"/>
                          <a:cs typeface="Times New Roman"/>
                        </a:rPr>
                        <a:t>288 (57,4%)</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3"/>
                  </a:ext>
                </a:extLst>
              </a:tr>
              <a:tr h="242964">
                <a:tc>
                  <a:txBody>
                    <a:bodyPr/>
                    <a:lstStyle/>
                    <a:p>
                      <a:pPr algn="l">
                        <a:lnSpc>
                          <a:spcPct val="115000"/>
                        </a:lnSpc>
                        <a:spcAft>
                          <a:spcPts val="0"/>
                        </a:spcAft>
                      </a:pPr>
                      <a:r>
                        <a:rPr lang="fr-FR" sz="1200" dirty="0">
                          <a:latin typeface="+mj-lt"/>
                          <a:ea typeface="Times New Roman"/>
                          <a:cs typeface="Times New Roman"/>
                        </a:rPr>
                        <a:t>IMC (en kg/m²)</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dirty="0">
                          <a:latin typeface="+mj-lt"/>
                          <a:ea typeface="Times New Roman"/>
                          <a:cs typeface="Times New Roman"/>
                        </a:rPr>
                        <a:t>28,6 ± 7,2</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dirty="0">
                          <a:latin typeface="+mj-lt"/>
                          <a:ea typeface="Times New Roman"/>
                          <a:cs typeface="Times New Roman"/>
                        </a:rPr>
                        <a:t>28,9 ± 7,6</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tc>
                  <a:txBody>
                    <a:bodyPr/>
                    <a:lstStyle/>
                    <a:p>
                      <a:pPr algn="ctr">
                        <a:lnSpc>
                          <a:spcPct val="115000"/>
                        </a:lnSpc>
                        <a:spcAft>
                          <a:spcPts val="0"/>
                        </a:spcAft>
                      </a:pPr>
                      <a:r>
                        <a:rPr lang="fr-FR" sz="1200" dirty="0">
                          <a:latin typeface="+mj-lt"/>
                          <a:ea typeface="Times New Roman"/>
                          <a:cs typeface="Times New Roman"/>
                        </a:rPr>
                        <a:t>28,5 ± 7,8</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tcPr>
                </a:tc>
                <a:extLst>
                  <a:ext uri="{0D108BD9-81ED-4DB2-BD59-A6C34878D82A}">
                    <a16:rowId xmlns:a16="http://schemas.microsoft.com/office/drawing/2014/main" val="10004"/>
                  </a:ext>
                </a:extLst>
              </a:tr>
              <a:tr h="285754">
                <a:tc>
                  <a:txBody>
                    <a:bodyPr/>
                    <a:lstStyle/>
                    <a:p>
                      <a:pPr algn="l">
                        <a:lnSpc>
                          <a:spcPct val="115000"/>
                        </a:lnSpc>
                        <a:spcAft>
                          <a:spcPts val="0"/>
                        </a:spcAft>
                      </a:pPr>
                      <a:r>
                        <a:rPr lang="fr-FR" sz="1200" b="1" dirty="0">
                          <a:latin typeface="+mj-lt"/>
                          <a:ea typeface="Times New Roman"/>
                          <a:cs typeface="Times New Roman"/>
                        </a:rPr>
                        <a:t>Catégorie socioprofessionnelle</a:t>
                      </a:r>
                      <a:endParaRPr lang="fr-FR" sz="1200" dirty="0">
                        <a:latin typeface="+mj-lt"/>
                        <a:ea typeface="Times New Roman"/>
                        <a:cs typeface="Times New Roman"/>
                      </a:endParaRP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extLst>
                  <a:ext uri="{0D108BD9-81ED-4DB2-BD59-A6C34878D82A}">
                    <a16:rowId xmlns:a16="http://schemas.microsoft.com/office/drawing/2014/main" val="10005"/>
                  </a:ext>
                </a:extLst>
              </a:tr>
              <a:tr h="242964">
                <a:tc>
                  <a:txBody>
                    <a:bodyPr/>
                    <a:lstStyle/>
                    <a:p>
                      <a:pPr algn="l">
                        <a:lnSpc>
                          <a:spcPct val="115000"/>
                        </a:lnSpc>
                        <a:spcAft>
                          <a:spcPts val="0"/>
                        </a:spcAft>
                      </a:pPr>
                      <a:r>
                        <a:rPr lang="fr-FR" sz="1200" dirty="0">
                          <a:latin typeface="+mj-lt"/>
                          <a:ea typeface="Times New Roman"/>
                          <a:cs typeface="Times New Roman"/>
                        </a:rPr>
                        <a:t>Actifs</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57 (23,1%)</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45 (22,4%)</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130 (25,9%)</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42964">
                <a:tc>
                  <a:txBody>
                    <a:bodyPr/>
                    <a:lstStyle/>
                    <a:p>
                      <a:pPr algn="l">
                        <a:lnSpc>
                          <a:spcPct val="115000"/>
                        </a:lnSpc>
                        <a:spcAft>
                          <a:spcPts val="0"/>
                        </a:spcAft>
                      </a:pPr>
                      <a:r>
                        <a:rPr lang="fr-FR" sz="1200" dirty="0">
                          <a:latin typeface="+mj-lt"/>
                          <a:ea typeface="Times New Roman"/>
                          <a:cs typeface="Times New Roman"/>
                        </a:rPr>
                        <a:t>Retraités</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149 (60,3%)</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119 (59,2%)</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279 (55,6%)</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85754">
                <a:tc>
                  <a:txBody>
                    <a:bodyPr/>
                    <a:lstStyle/>
                    <a:p>
                      <a:pPr algn="l">
                        <a:lnSpc>
                          <a:spcPct val="115000"/>
                        </a:lnSpc>
                        <a:spcAft>
                          <a:spcPts val="0"/>
                        </a:spcAft>
                      </a:pPr>
                      <a:r>
                        <a:rPr lang="fr-FR" sz="1200" dirty="0">
                          <a:latin typeface="+mj-lt"/>
                          <a:ea typeface="Times New Roman"/>
                          <a:cs typeface="Times New Roman"/>
                        </a:rPr>
                        <a:t>Sans activité professionnelle</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41 (16,6%)</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37 (18,4%)</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93 (18,5%)</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42964">
                <a:tc>
                  <a:txBody>
                    <a:bodyPr/>
                    <a:lstStyle/>
                    <a:p>
                      <a:pPr algn="l">
                        <a:lnSpc>
                          <a:spcPct val="115000"/>
                        </a:lnSpc>
                        <a:spcAft>
                          <a:spcPts val="0"/>
                        </a:spcAft>
                      </a:pPr>
                      <a:r>
                        <a:rPr lang="fr-FR" sz="1200" b="1">
                          <a:latin typeface="+mj-lt"/>
                          <a:ea typeface="Times New Roman"/>
                          <a:cs typeface="Times New Roman"/>
                        </a:rPr>
                        <a:t>Aide à domicile</a:t>
                      </a:r>
                      <a:endParaRPr lang="fr-FR" sz="1200">
                        <a:latin typeface="+mj-lt"/>
                        <a:ea typeface="Times New Roman"/>
                        <a:cs typeface="Times New Roman"/>
                      </a:endParaRP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fr-FR" sz="1200" dirty="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fr-FR" sz="1200" dirty="0">
                        <a:latin typeface="+mj-lt"/>
                        <a:ea typeface="Times New Roman"/>
                        <a:cs typeface="Times New Roman"/>
                      </a:endParaRP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fr-FR" sz="1200">
                        <a:latin typeface="+mj-lt"/>
                        <a:ea typeface="Times New Roman"/>
                        <a:cs typeface="Times New Roman"/>
                      </a:endParaRP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extLst>
                  <a:ext uri="{0D108BD9-81ED-4DB2-BD59-A6C34878D82A}">
                    <a16:rowId xmlns:a16="http://schemas.microsoft.com/office/drawing/2014/main" val="10009"/>
                  </a:ext>
                </a:extLst>
              </a:tr>
              <a:tr h="242964">
                <a:tc>
                  <a:txBody>
                    <a:bodyPr/>
                    <a:lstStyle/>
                    <a:p>
                      <a:pPr algn="l">
                        <a:lnSpc>
                          <a:spcPct val="115000"/>
                        </a:lnSpc>
                        <a:spcAft>
                          <a:spcPts val="0"/>
                        </a:spcAft>
                      </a:pPr>
                      <a:r>
                        <a:rPr lang="fr-FR" sz="1200">
                          <a:latin typeface="+mj-lt"/>
                          <a:ea typeface="Times New Roman"/>
                          <a:cs typeface="Times New Roman"/>
                        </a:rPr>
                        <a:t>Aucune</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166 (67,2%)</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139 (69,1%)</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340 (67,7%)</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42964">
                <a:tc>
                  <a:txBody>
                    <a:bodyPr/>
                    <a:lstStyle/>
                    <a:p>
                      <a:pPr algn="l">
                        <a:lnSpc>
                          <a:spcPct val="115000"/>
                        </a:lnSpc>
                        <a:spcAft>
                          <a:spcPts val="0"/>
                        </a:spcAft>
                      </a:pPr>
                      <a:r>
                        <a:rPr lang="fr-FR" sz="1200" dirty="0">
                          <a:latin typeface="+mj-lt"/>
                          <a:ea typeface="Times New Roman"/>
                          <a:cs typeface="Times New Roman"/>
                        </a:rPr>
                        <a:t>IDE</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25 (10,1%)</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16 (8,0%)</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60 (12,0%)</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285754">
                <a:tc>
                  <a:txBody>
                    <a:bodyPr/>
                    <a:lstStyle/>
                    <a:p>
                      <a:pPr algn="l">
                        <a:lnSpc>
                          <a:spcPct val="115000"/>
                        </a:lnSpc>
                        <a:spcAft>
                          <a:spcPts val="0"/>
                        </a:spcAft>
                      </a:pPr>
                      <a:r>
                        <a:rPr lang="fr-FR" sz="1200" dirty="0">
                          <a:latin typeface="+mj-lt"/>
                          <a:ea typeface="Times New Roman"/>
                          <a:cs typeface="Times New Roman"/>
                        </a:rPr>
                        <a:t>Utilisation d’un pilulier</a:t>
                      </a:r>
                    </a:p>
                  </a:txBody>
                  <a:tcPr marL="40729" marR="40729"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56 (22,7%)</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dirty="0">
                          <a:latin typeface="+mj-lt"/>
                          <a:ea typeface="Times New Roman"/>
                          <a:cs typeface="Times New Roman"/>
                        </a:rPr>
                        <a:t>46 (22,9%)</a:t>
                      </a:r>
                    </a:p>
                  </a:txBody>
                  <a:tcPr marL="40729" marR="40729"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tc>
                  <a:txBody>
                    <a:bodyPr/>
                    <a:lstStyle/>
                    <a:p>
                      <a:pPr algn="ctr">
                        <a:lnSpc>
                          <a:spcPct val="115000"/>
                        </a:lnSpc>
                        <a:spcAft>
                          <a:spcPts val="0"/>
                        </a:spcAft>
                      </a:pPr>
                      <a:r>
                        <a:rPr lang="fr-FR" sz="1200">
                          <a:latin typeface="+mj-lt"/>
                          <a:ea typeface="Times New Roman"/>
                          <a:cs typeface="Times New Roman"/>
                        </a:rPr>
                        <a:t>102 (20,3%)</a:t>
                      </a:r>
                    </a:p>
                  </a:txBody>
                  <a:tcPr marL="40729" marR="40729"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256348">
                <a:tc>
                  <a:txBody>
                    <a:bodyPr/>
                    <a:lstStyle/>
                    <a:p>
                      <a:pPr>
                        <a:lnSpc>
                          <a:spcPct val="115000"/>
                        </a:lnSpc>
                        <a:spcAft>
                          <a:spcPts val="0"/>
                        </a:spcAft>
                      </a:pPr>
                      <a:r>
                        <a:rPr lang="fr-FR" sz="1200" b="1" dirty="0">
                          <a:latin typeface="+mj-lt"/>
                          <a:ea typeface="Times New Roman"/>
                          <a:cs typeface="Times New Roman"/>
                        </a:rPr>
                        <a:t>Nombre moyen de maladies chroniques</a:t>
                      </a:r>
                      <a:endParaRPr lang="fr-FR" sz="1200" dirty="0">
                        <a:latin typeface="+mj-lt"/>
                        <a:ea typeface="Times New Roman"/>
                        <a:cs typeface="Times New Roman"/>
                      </a:endParaRPr>
                    </a:p>
                  </a:txBody>
                  <a:tcPr marL="38264" marR="38264" marT="0" marB="0" anchor="ctr">
                    <a:lnL w="12700" cap="flat" cmpd="sng" algn="ctr">
                      <a:solidFill>
                        <a:srgbClr val="78C0D4"/>
                      </a:solidFill>
                      <a:prstDash val="solid"/>
                      <a:round/>
                      <a:headEnd type="none" w="med" len="med"/>
                      <a:tailEnd type="none" w="med" len="med"/>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r>
                        <a:rPr lang="fr-FR" sz="1200" dirty="0">
                          <a:latin typeface="+mj-lt"/>
                          <a:ea typeface="Times New Roman"/>
                          <a:cs typeface="Times New Roman"/>
                        </a:rPr>
                        <a:t>4,5 ± 2,3</a:t>
                      </a:r>
                    </a:p>
                  </a:txBody>
                  <a:tcPr marL="38264" marR="38264"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r>
                        <a:rPr lang="fr-FR" sz="1200">
                          <a:latin typeface="+mj-lt"/>
                          <a:ea typeface="Times New Roman"/>
                          <a:cs typeface="Times New Roman"/>
                        </a:rPr>
                        <a:t>4,3 ± 2,2</a:t>
                      </a:r>
                    </a:p>
                  </a:txBody>
                  <a:tcPr marL="38264" marR="38264" marT="0" marB="0" anchor="ctr">
                    <a:lnL>
                      <a:noFill/>
                    </a:lnL>
                    <a:lnR>
                      <a:noFill/>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tc>
                  <a:txBody>
                    <a:bodyPr/>
                    <a:lstStyle/>
                    <a:p>
                      <a:pPr algn="ctr">
                        <a:lnSpc>
                          <a:spcPct val="115000"/>
                        </a:lnSpc>
                        <a:spcAft>
                          <a:spcPts val="0"/>
                        </a:spcAft>
                      </a:pPr>
                      <a:r>
                        <a:rPr lang="fr-FR" sz="1200" dirty="0">
                          <a:latin typeface="+mj-lt"/>
                          <a:ea typeface="Times New Roman"/>
                          <a:cs typeface="Times New Roman"/>
                        </a:rPr>
                        <a:t>4,5 ± 2,3</a:t>
                      </a:r>
                    </a:p>
                  </a:txBody>
                  <a:tcPr marL="38264" marR="38264" marT="0" marB="0" anchor="ctr">
                    <a:lnL>
                      <a:noFill/>
                    </a:lnL>
                    <a:lnR w="12700" cap="flat" cmpd="sng" algn="ctr">
                      <a:solidFill>
                        <a:srgbClr val="78C0D4"/>
                      </a:solidFill>
                      <a:prstDash val="solid"/>
                      <a:round/>
                      <a:headEnd type="none" w="med" len="med"/>
                      <a:tailEnd type="none" w="med" len="med"/>
                    </a:lnR>
                    <a:lnT w="12700" cap="flat" cmpd="sng" algn="ctr">
                      <a:solidFill>
                        <a:srgbClr val="78C0D4"/>
                      </a:solidFill>
                      <a:prstDash val="solid"/>
                      <a:round/>
                      <a:headEnd type="none" w="med" len="med"/>
                      <a:tailEnd type="none" w="med" len="med"/>
                    </a:lnT>
                    <a:lnB w="12700" cap="flat" cmpd="sng" algn="ctr">
                      <a:solidFill>
                        <a:srgbClr val="78C0D4"/>
                      </a:solidFill>
                      <a:prstDash val="solid"/>
                      <a:round/>
                      <a:headEnd type="none" w="med" len="med"/>
                      <a:tailEnd type="none" w="med" len="med"/>
                    </a:lnB>
                    <a:solidFill>
                      <a:srgbClr val="DAEEF3"/>
                    </a:solidFill>
                  </a:tcPr>
                </a:tc>
                <a:extLst>
                  <a:ext uri="{0D108BD9-81ED-4DB2-BD59-A6C34878D82A}">
                    <a16:rowId xmlns:a16="http://schemas.microsoft.com/office/drawing/2014/main" val="10013"/>
                  </a:ext>
                </a:extLst>
              </a:tr>
            </a:tbl>
          </a:graphicData>
        </a:graphic>
      </p:graphicFrame>
      <p:sp>
        <p:nvSpPr>
          <p:cNvPr id="9" name="ZoneTexte 8"/>
          <p:cNvSpPr txBox="1"/>
          <p:nvPr/>
        </p:nvSpPr>
        <p:spPr>
          <a:xfrm>
            <a:off x="8643966" y="6429396"/>
            <a:ext cx="500034" cy="338554"/>
          </a:xfrm>
          <a:prstGeom prst="rect">
            <a:avLst/>
          </a:prstGeom>
          <a:noFill/>
        </p:spPr>
        <p:txBody>
          <a:bodyPr wrap="square" rtlCol="0">
            <a:spAutoFit/>
          </a:bodyPr>
          <a:lstStyle/>
          <a:p>
            <a:r>
              <a:rPr lang="fr-FR" sz="1600" dirty="0"/>
              <a:t>6</a:t>
            </a:r>
          </a:p>
        </p:txBody>
      </p:sp>
      <p:sp>
        <p:nvSpPr>
          <p:cNvPr id="15" name="Rectangle 14"/>
          <p:cNvSpPr/>
          <p:nvPr/>
        </p:nvSpPr>
        <p:spPr>
          <a:xfrm>
            <a:off x="3214678" y="0"/>
            <a:ext cx="5929322" cy="428628"/>
          </a:xfrm>
          <a:prstGeom prst="rect">
            <a:avLst/>
          </a:prstGeom>
          <a:solidFill>
            <a:srgbClr val="B1BD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dirty="0"/>
              <a:t>JOURNEES</a:t>
            </a:r>
            <a:r>
              <a:rPr lang="fr-FR" sz="1600" b="1" dirty="0"/>
              <a:t> ADPHSO-LAROPHA</a:t>
            </a:r>
          </a:p>
        </p:txBody>
      </p:sp>
      <p:sp>
        <p:nvSpPr>
          <p:cNvPr id="16" name="Rectangle 15"/>
          <p:cNvSpPr/>
          <p:nvPr/>
        </p:nvSpPr>
        <p:spPr>
          <a:xfrm>
            <a:off x="0" y="6429397"/>
            <a:ext cx="5857900" cy="307777"/>
          </a:xfrm>
          <a:prstGeom prst="rect">
            <a:avLst/>
          </a:prstGeom>
        </p:spPr>
        <p:txBody>
          <a:bodyPr wrap="square">
            <a:spAutoFit/>
          </a:bodyPr>
          <a:lstStyle/>
          <a:p>
            <a:pPr marL="174625"/>
            <a:r>
              <a:rPr lang="fr-FR" sz="1400" b="1" dirty="0">
                <a:solidFill>
                  <a:schemeClr val="tx2"/>
                </a:solidFill>
              </a:rPr>
              <a:t>Communication orale  du 9 septembre 2021</a:t>
            </a: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1991</Words>
  <Application>Microsoft Office PowerPoint</Application>
  <PresentationFormat>Affichage à l'écran (4:3)</PresentationFormat>
  <Paragraphs>556</Paragraphs>
  <Slides>17</Slides>
  <Notes>15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Courier New</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Sarah Théret</dc:creator>
  <cp:lastModifiedBy>louis thiebaut</cp:lastModifiedBy>
  <cp:revision>129</cp:revision>
  <dcterms:created xsi:type="dcterms:W3CDTF">2021-08-29T08:38:20Z</dcterms:created>
  <dcterms:modified xsi:type="dcterms:W3CDTF">2021-09-08T20:04:23Z</dcterms:modified>
</cp:coreProperties>
</file>